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8.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59" r:id="rId5"/>
    <p:sldId id="260" r:id="rId6"/>
    <p:sldId id="261" r:id="rId7"/>
    <p:sldId id="262" r:id="rId8"/>
    <p:sldId id="263" r:id="rId9"/>
    <p:sldId id="257"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80" r:id="rId24"/>
    <p:sldId id="281" r:id="rId25"/>
    <p:sldId id="277" r:id="rId26"/>
    <p:sldId id="278" r:id="rId27"/>
    <p:sldId id="279" r:id="rId28"/>
    <p:sldId id="258" r:id="rId29"/>
    <p:sldId id="282" r:id="rId30"/>
    <p:sldId id="283" r:id="rId31"/>
    <p:sldId id="284"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Lst>
  <p:sldSz cx="9144000" cy="6858000" type="screen4x3"/>
  <p:notesSz cx="6858000" cy="9144000"/>
  <p:defaultTex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267" y="-67"/>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DAD55FC5-1BCD-420F-978B-A3F7CF342F2F}" type="datetimeFigureOut">
              <a:rPr lang="ms-MY" smtClean="0"/>
              <a:pPr/>
              <a:t>07/03/2013</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C06F55A4-EE70-4B81-A5D3-B26D134AAC9C}" type="slidenum">
              <a:rPr lang="ms-MY" smtClean="0"/>
              <a:pPr/>
              <a:t>‹#›</a:t>
            </a:fld>
            <a:endParaRPr lang="ms-MY"/>
          </a:p>
        </p:txBody>
      </p:sp>
    </p:spTree>
    <p:extLst>
      <p:ext uri="{BB962C8B-B14F-4D97-AF65-F5344CB8AC3E}">
        <p14:creationId xmlns:p14="http://schemas.microsoft.com/office/powerpoint/2010/main" xmlns="" val="2558756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AD55FC5-1BCD-420F-978B-A3F7CF342F2F}" type="datetimeFigureOut">
              <a:rPr lang="ms-MY" smtClean="0"/>
              <a:pPr/>
              <a:t>07/03/2013</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C06F55A4-EE70-4B81-A5D3-B26D134AAC9C}" type="slidenum">
              <a:rPr lang="ms-MY" smtClean="0"/>
              <a:pPr/>
              <a:t>‹#›</a:t>
            </a:fld>
            <a:endParaRPr lang="ms-MY"/>
          </a:p>
        </p:txBody>
      </p:sp>
    </p:spTree>
    <p:extLst>
      <p:ext uri="{BB962C8B-B14F-4D97-AF65-F5344CB8AC3E}">
        <p14:creationId xmlns:p14="http://schemas.microsoft.com/office/powerpoint/2010/main" xmlns="" val="2595698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AD55FC5-1BCD-420F-978B-A3F7CF342F2F}" type="datetimeFigureOut">
              <a:rPr lang="ms-MY" smtClean="0"/>
              <a:pPr/>
              <a:t>07/03/2013</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C06F55A4-EE70-4B81-A5D3-B26D134AAC9C}" type="slidenum">
              <a:rPr lang="ms-MY" smtClean="0"/>
              <a:pPr/>
              <a:t>‹#›</a:t>
            </a:fld>
            <a:endParaRPr lang="ms-MY"/>
          </a:p>
        </p:txBody>
      </p:sp>
    </p:spTree>
    <p:extLst>
      <p:ext uri="{BB962C8B-B14F-4D97-AF65-F5344CB8AC3E}">
        <p14:creationId xmlns:p14="http://schemas.microsoft.com/office/powerpoint/2010/main" xmlns="" val="1283773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3/7/2013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3/7/2013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3/7/2013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3/7/2013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084BF5-4EA9-4B5D-B7CD-DF436921FB61}" type="datetimeFigureOut">
              <a:rPr lang="en-US" smtClean="0">
                <a:solidFill>
                  <a:prstClr val="black">
                    <a:tint val="75000"/>
                  </a:prstClr>
                </a:solidFill>
              </a:rPr>
              <a:pPr/>
              <a:t>3/7/2013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084BF5-4EA9-4B5D-B7CD-DF436921FB61}" type="datetimeFigureOut">
              <a:rPr lang="en-US" smtClean="0">
                <a:solidFill>
                  <a:prstClr val="black">
                    <a:tint val="75000"/>
                  </a:prstClr>
                </a:solidFill>
              </a:rPr>
              <a:pPr/>
              <a:t>3/7/2013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084BF5-4EA9-4B5D-B7CD-DF436921FB61}" type="datetimeFigureOut">
              <a:rPr lang="en-US" smtClean="0">
                <a:solidFill>
                  <a:prstClr val="black">
                    <a:tint val="75000"/>
                  </a:prstClr>
                </a:solidFill>
              </a:rPr>
              <a:pPr/>
              <a:t>3/7/2013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3/7/2013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AD55FC5-1BCD-420F-978B-A3F7CF342F2F}" type="datetimeFigureOut">
              <a:rPr lang="ms-MY" smtClean="0"/>
              <a:pPr/>
              <a:t>07/03/2013</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C06F55A4-EE70-4B81-A5D3-B26D134AAC9C}" type="slidenum">
              <a:rPr lang="ms-MY" smtClean="0"/>
              <a:pPr/>
              <a:t>‹#›</a:t>
            </a:fld>
            <a:endParaRPr lang="ms-MY"/>
          </a:p>
        </p:txBody>
      </p:sp>
    </p:spTree>
    <p:extLst>
      <p:ext uri="{BB962C8B-B14F-4D97-AF65-F5344CB8AC3E}">
        <p14:creationId xmlns:p14="http://schemas.microsoft.com/office/powerpoint/2010/main" xmlns="" val="922650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3/7/2013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3/7/2013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3/7/2013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lvl1pPr>
              <a:defRPr/>
            </a:lvl1pPr>
          </a:lstStyle>
          <a:p>
            <a:pPr>
              <a:defRPr/>
            </a:pPr>
            <a:fld id="{E22A8D22-9792-4941-A53F-B2A620FE824F}" type="datetimeFigureOut">
              <a:rPr lang="ms-MY">
                <a:solidFill>
                  <a:prstClr val="black">
                    <a:tint val="75000"/>
                  </a:prstClr>
                </a:solidFill>
              </a:rPr>
              <a:pPr>
                <a:defRPr/>
              </a:pPr>
              <a:t>07/03/2013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FA1A452-0C81-4F99-905B-2A7C366F5719}" type="slidenum">
              <a:rPr lang="ms-MY">
                <a:solidFill>
                  <a:prstClr val="black">
                    <a:tint val="75000"/>
                  </a:prstClr>
                </a:solidFill>
              </a:rPr>
              <a:pPr>
                <a:defRPr/>
              </a:pPr>
              <a:t>‹#›</a:t>
            </a:fld>
            <a:endParaRPr lang="ms-MY">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lvl1pPr>
              <a:defRPr/>
            </a:lvl1pPr>
          </a:lstStyle>
          <a:p>
            <a:pPr>
              <a:defRPr/>
            </a:pPr>
            <a:fld id="{FC886347-3439-4EC5-95FF-7AFB8FC3F506}" type="datetimeFigureOut">
              <a:rPr lang="ms-MY">
                <a:solidFill>
                  <a:prstClr val="black">
                    <a:tint val="75000"/>
                  </a:prstClr>
                </a:solidFill>
              </a:rPr>
              <a:pPr>
                <a:defRPr/>
              </a:pPr>
              <a:t>07/03/2013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F602570-0433-4D1E-BD7C-A9C1EF12D728}" type="slidenum">
              <a:rPr lang="ms-MY">
                <a:solidFill>
                  <a:prstClr val="black">
                    <a:tint val="75000"/>
                  </a:prstClr>
                </a:solidFill>
              </a:rPr>
              <a:pPr>
                <a:defRPr/>
              </a:pPr>
              <a:t>‹#›</a:t>
            </a:fld>
            <a:endParaRPr lang="ms-MY">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045E695-45D3-4F0C-93E0-989474374052}" type="datetimeFigureOut">
              <a:rPr lang="ms-MY">
                <a:solidFill>
                  <a:prstClr val="black">
                    <a:tint val="75000"/>
                  </a:prstClr>
                </a:solidFill>
              </a:rPr>
              <a:pPr>
                <a:defRPr/>
              </a:pPr>
              <a:t>07/03/2013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C91DC53-F6A8-484A-9C2A-E407EEB6D98D}" type="slidenum">
              <a:rPr lang="ms-MY">
                <a:solidFill>
                  <a:prstClr val="black">
                    <a:tint val="75000"/>
                  </a:prstClr>
                </a:solidFill>
              </a:rPr>
              <a:pPr>
                <a:defRPr/>
              </a:pPr>
              <a:t>‹#›</a:t>
            </a:fld>
            <a:endParaRPr lang="ms-MY">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3"/>
          <p:cNvSpPr>
            <a:spLocks noGrp="1"/>
          </p:cNvSpPr>
          <p:nvPr>
            <p:ph type="dt" sz="half" idx="10"/>
          </p:nvPr>
        </p:nvSpPr>
        <p:spPr/>
        <p:txBody>
          <a:bodyPr/>
          <a:lstStyle>
            <a:lvl1pPr>
              <a:defRPr/>
            </a:lvl1pPr>
          </a:lstStyle>
          <a:p>
            <a:pPr>
              <a:defRPr/>
            </a:pPr>
            <a:fld id="{20CE0E7F-CE8B-4269-8399-5BED3213DE03}" type="datetimeFigureOut">
              <a:rPr lang="ms-MY">
                <a:solidFill>
                  <a:prstClr val="black">
                    <a:tint val="75000"/>
                  </a:prstClr>
                </a:solidFill>
              </a:rPr>
              <a:pPr>
                <a:defRPr/>
              </a:pPr>
              <a:t>07/03/2013</a:t>
            </a:fld>
            <a:endParaRPr lang="ms-MY">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ms-MY">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3E9BC65-3C44-4445-8053-2EA5C5976816}" type="slidenum">
              <a:rPr lang="ms-MY">
                <a:solidFill>
                  <a:prstClr val="black">
                    <a:tint val="75000"/>
                  </a:prstClr>
                </a:solidFill>
              </a:rPr>
              <a:pPr>
                <a:defRPr/>
              </a:pPr>
              <a:t>‹#›</a:t>
            </a:fld>
            <a:endParaRPr lang="ms-MY">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3"/>
          <p:cNvSpPr>
            <a:spLocks noGrp="1"/>
          </p:cNvSpPr>
          <p:nvPr>
            <p:ph type="dt" sz="half" idx="10"/>
          </p:nvPr>
        </p:nvSpPr>
        <p:spPr/>
        <p:txBody>
          <a:bodyPr/>
          <a:lstStyle>
            <a:lvl1pPr>
              <a:defRPr/>
            </a:lvl1pPr>
          </a:lstStyle>
          <a:p>
            <a:pPr>
              <a:defRPr/>
            </a:pPr>
            <a:fld id="{9AA1E739-118C-4F64-B649-B3C00BE7DD9F}" type="datetimeFigureOut">
              <a:rPr lang="ms-MY">
                <a:solidFill>
                  <a:prstClr val="black">
                    <a:tint val="75000"/>
                  </a:prstClr>
                </a:solidFill>
              </a:rPr>
              <a:pPr>
                <a:defRPr/>
              </a:pPr>
              <a:t>07/03/2013</a:t>
            </a:fld>
            <a:endParaRPr lang="ms-MY">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ms-MY">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8D3741E-FE0A-4792-B848-D4A92092FF9E}" type="slidenum">
              <a:rPr lang="ms-MY">
                <a:solidFill>
                  <a:prstClr val="black">
                    <a:tint val="75000"/>
                  </a:prstClr>
                </a:solidFill>
              </a:rPr>
              <a:pPr>
                <a:defRPr/>
              </a:pPr>
              <a:t>‹#›</a:t>
            </a:fld>
            <a:endParaRPr lang="ms-MY">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3"/>
          <p:cNvSpPr>
            <a:spLocks noGrp="1"/>
          </p:cNvSpPr>
          <p:nvPr>
            <p:ph type="dt" sz="half" idx="10"/>
          </p:nvPr>
        </p:nvSpPr>
        <p:spPr/>
        <p:txBody>
          <a:bodyPr/>
          <a:lstStyle>
            <a:lvl1pPr>
              <a:defRPr/>
            </a:lvl1pPr>
          </a:lstStyle>
          <a:p>
            <a:pPr>
              <a:defRPr/>
            </a:pPr>
            <a:fld id="{85770794-4469-4A5B-8BAE-24E65698C97B}" type="datetimeFigureOut">
              <a:rPr lang="ms-MY">
                <a:solidFill>
                  <a:prstClr val="black">
                    <a:tint val="75000"/>
                  </a:prstClr>
                </a:solidFill>
              </a:rPr>
              <a:pPr>
                <a:defRPr/>
              </a:pPr>
              <a:t>07/03/2013</a:t>
            </a:fld>
            <a:endParaRPr lang="ms-MY">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ms-MY">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E7C5A54-E33E-4D90-9E38-71C582B5BB54}" type="slidenum">
              <a:rPr lang="ms-MY">
                <a:solidFill>
                  <a:prstClr val="black">
                    <a:tint val="75000"/>
                  </a:prstClr>
                </a:solidFill>
              </a:rPr>
              <a:pPr>
                <a:defRPr/>
              </a:pPr>
              <a:t>‹#›</a:t>
            </a:fld>
            <a:endParaRPr lang="ms-MY">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6692563-C2C6-4224-ABE8-74DB7E4552F9}" type="datetimeFigureOut">
              <a:rPr lang="ms-MY">
                <a:solidFill>
                  <a:prstClr val="black">
                    <a:tint val="75000"/>
                  </a:prstClr>
                </a:solidFill>
              </a:rPr>
              <a:pPr>
                <a:defRPr/>
              </a:pPr>
              <a:t>07/03/2013</a:t>
            </a:fld>
            <a:endParaRPr lang="ms-MY">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ms-MY">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25E6A0B-C368-4FB7-BE24-1DC665735D31}" type="slidenum">
              <a:rPr lang="ms-MY">
                <a:solidFill>
                  <a:prstClr val="black">
                    <a:tint val="75000"/>
                  </a:prstClr>
                </a:solidFill>
              </a:rPr>
              <a:pPr>
                <a:defRPr/>
              </a:pPr>
              <a:t>‹#›</a:t>
            </a:fld>
            <a:endParaRPr lang="ms-MY">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D55FC5-1BCD-420F-978B-A3F7CF342F2F}" type="datetimeFigureOut">
              <a:rPr lang="ms-MY" smtClean="0"/>
              <a:pPr/>
              <a:t>07/03/2013</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C06F55A4-EE70-4B81-A5D3-B26D134AAC9C}" type="slidenum">
              <a:rPr lang="ms-MY" smtClean="0"/>
              <a:pPr/>
              <a:t>‹#›</a:t>
            </a:fld>
            <a:endParaRPr lang="ms-MY"/>
          </a:p>
        </p:txBody>
      </p:sp>
    </p:spTree>
    <p:extLst>
      <p:ext uri="{BB962C8B-B14F-4D97-AF65-F5344CB8AC3E}">
        <p14:creationId xmlns:p14="http://schemas.microsoft.com/office/powerpoint/2010/main" xmlns="" val="29754210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D58CD0-599F-45B1-8FD6-A9C24D837600}" type="datetimeFigureOut">
              <a:rPr lang="ms-MY">
                <a:solidFill>
                  <a:prstClr val="black">
                    <a:tint val="75000"/>
                  </a:prstClr>
                </a:solidFill>
              </a:rPr>
              <a:pPr>
                <a:defRPr/>
              </a:pPr>
              <a:t>07/03/2013</a:t>
            </a:fld>
            <a:endParaRPr lang="ms-MY">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ms-MY">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D134BE4-700B-47E5-8DD4-9A6589296192}" type="slidenum">
              <a:rPr lang="ms-MY">
                <a:solidFill>
                  <a:prstClr val="black">
                    <a:tint val="75000"/>
                  </a:prstClr>
                </a:solidFill>
              </a:rPr>
              <a:pPr>
                <a:defRPr/>
              </a:pPr>
              <a:t>‹#›</a:t>
            </a:fld>
            <a:endParaRPr lang="ms-MY">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ms-MY"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463ED19-A9B0-40FD-8D8F-28348296F346}" type="datetimeFigureOut">
              <a:rPr lang="ms-MY">
                <a:solidFill>
                  <a:prstClr val="black">
                    <a:tint val="75000"/>
                  </a:prstClr>
                </a:solidFill>
              </a:rPr>
              <a:pPr>
                <a:defRPr/>
              </a:pPr>
              <a:t>07/03/2013</a:t>
            </a:fld>
            <a:endParaRPr lang="ms-MY">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ms-MY">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31BE33E-18DC-4318-B02E-31E24DAC0A93}" type="slidenum">
              <a:rPr lang="ms-MY">
                <a:solidFill>
                  <a:prstClr val="black">
                    <a:tint val="75000"/>
                  </a:prstClr>
                </a:solidFill>
              </a:rPr>
              <a:pPr>
                <a:defRPr/>
              </a:pPr>
              <a:t>‹#›</a:t>
            </a:fld>
            <a:endParaRPr lang="ms-MY">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lvl1pPr>
              <a:defRPr/>
            </a:lvl1pPr>
          </a:lstStyle>
          <a:p>
            <a:pPr>
              <a:defRPr/>
            </a:pPr>
            <a:fld id="{F0359239-C0CB-44F1-86FC-F636DB3163CE}" type="datetimeFigureOut">
              <a:rPr lang="ms-MY">
                <a:solidFill>
                  <a:prstClr val="black">
                    <a:tint val="75000"/>
                  </a:prstClr>
                </a:solidFill>
              </a:rPr>
              <a:pPr>
                <a:defRPr/>
              </a:pPr>
              <a:t>07/03/2013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840A3DA-5B26-44CE-A179-3C06FB3C45F8}" type="slidenum">
              <a:rPr lang="ms-MY">
                <a:solidFill>
                  <a:prstClr val="black">
                    <a:tint val="75000"/>
                  </a:prstClr>
                </a:solidFill>
              </a:rPr>
              <a:pPr>
                <a:defRPr/>
              </a:pPr>
              <a:t>‹#›</a:t>
            </a:fld>
            <a:endParaRPr lang="ms-MY">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lvl1pPr>
              <a:defRPr/>
            </a:lvl1pPr>
          </a:lstStyle>
          <a:p>
            <a:pPr>
              <a:defRPr/>
            </a:pPr>
            <a:fld id="{4DAC973F-F682-45B3-9F7A-7C8CD0FC9074}" type="datetimeFigureOut">
              <a:rPr lang="ms-MY">
                <a:solidFill>
                  <a:prstClr val="black">
                    <a:tint val="75000"/>
                  </a:prstClr>
                </a:solidFill>
              </a:rPr>
              <a:pPr>
                <a:defRPr/>
              </a:pPr>
              <a:t>07/03/2013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E2E997B-FD58-4E99-B878-02AA03883D5A}" type="slidenum">
              <a:rPr lang="ms-MY">
                <a:solidFill>
                  <a:prstClr val="black">
                    <a:tint val="75000"/>
                  </a:prstClr>
                </a:solidFill>
              </a:rPr>
              <a:pPr>
                <a:defRPr/>
              </a:pPr>
              <a:t>‹#›</a:t>
            </a:fld>
            <a:endParaRPr lang="ms-MY">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DAD55FC5-1BCD-420F-978B-A3F7CF342F2F}" type="datetimeFigureOut">
              <a:rPr lang="ms-MY" smtClean="0"/>
              <a:pPr/>
              <a:t>07/03/2013</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C06F55A4-EE70-4B81-A5D3-B26D134AAC9C}" type="slidenum">
              <a:rPr lang="ms-MY" smtClean="0"/>
              <a:pPr/>
              <a:t>‹#›</a:t>
            </a:fld>
            <a:endParaRPr lang="ms-MY"/>
          </a:p>
        </p:txBody>
      </p:sp>
    </p:spTree>
    <p:extLst>
      <p:ext uri="{BB962C8B-B14F-4D97-AF65-F5344CB8AC3E}">
        <p14:creationId xmlns:p14="http://schemas.microsoft.com/office/powerpoint/2010/main" xmlns="" val="926538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DAD55FC5-1BCD-420F-978B-A3F7CF342F2F}" type="datetimeFigureOut">
              <a:rPr lang="ms-MY" smtClean="0"/>
              <a:pPr/>
              <a:t>07/03/2013</a:t>
            </a:fld>
            <a:endParaRPr lang="ms-MY"/>
          </a:p>
        </p:txBody>
      </p:sp>
      <p:sp>
        <p:nvSpPr>
          <p:cNvPr id="8" name="Footer Placeholder 7"/>
          <p:cNvSpPr>
            <a:spLocks noGrp="1"/>
          </p:cNvSpPr>
          <p:nvPr>
            <p:ph type="ftr" sz="quarter" idx="11"/>
          </p:nvPr>
        </p:nvSpPr>
        <p:spPr/>
        <p:txBody>
          <a:bodyPr/>
          <a:lstStyle/>
          <a:p>
            <a:endParaRPr lang="ms-MY"/>
          </a:p>
        </p:txBody>
      </p:sp>
      <p:sp>
        <p:nvSpPr>
          <p:cNvPr id="9" name="Slide Number Placeholder 8"/>
          <p:cNvSpPr>
            <a:spLocks noGrp="1"/>
          </p:cNvSpPr>
          <p:nvPr>
            <p:ph type="sldNum" sz="quarter" idx="12"/>
          </p:nvPr>
        </p:nvSpPr>
        <p:spPr/>
        <p:txBody>
          <a:bodyPr/>
          <a:lstStyle/>
          <a:p>
            <a:fld id="{C06F55A4-EE70-4B81-A5D3-B26D134AAC9C}" type="slidenum">
              <a:rPr lang="ms-MY" smtClean="0"/>
              <a:pPr/>
              <a:t>‹#›</a:t>
            </a:fld>
            <a:endParaRPr lang="ms-MY"/>
          </a:p>
        </p:txBody>
      </p:sp>
    </p:spTree>
    <p:extLst>
      <p:ext uri="{BB962C8B-B14F-4D97-AF65-F5344CB8AC3E}">
        <p14:creationId xmlns:p14="http://schemas.microsoft.com/office/powerpoint/2010/main" xmlns="" val="3525346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DAD55FC5-1BCD-420F-978B-A3F7CF342F2F}" type="datetimeFigureOut">
              <a:rPr lang="ms-MY" smtClean="0"/>
              <a:pPr/>
              <a:t>07/03/2013</a:t>
            </a:fld>
            <a:endParaRPr lang="ms-MY"/>
          </a:p>
        </p:txBody>
      </p:sp>
      <p:sp>
        <p:nvSpPr>
          <p:cNvPr id="4" name="Footer Placeholder 3"/>
          <p:cNvSpPr>
            <a:spLocks noGrp="1"/>
          </p:cNvSpPr>
          <p:nvPr>
            <p:ph type="ftr" sz="quarter" idx="11"/>
          </p:nvPr>
        </p:nvSpPr>
        <p:spPr/>
        <p:txBody>
          <a:bodyPr/>
          <a:lstStyle/>
          <a:p>
            <a:endParaRPr lang="ms-MY"/>
          </a:p>
        </p:txBody>
      </p:sp>
      <p:sp>
        <p:nvSpPr>
          <p:cNvPr id="5" name="Slide Number Placeholder 4"/>
          <p:cNvSpPr>
            <a:spLocks noGrp="1"/>
          </p:cNvSpPr>
          <p:nvPr>
            <p:ph type="sldNum" sz="quarter" idx="12"/>
          </p:nvPr>
        </p:nvSpPr>
        <p:spPr/>
        <p:txBody>
          <a:bodyPr/>
          <a:lstStyle/>
          <a:p>
            <a:fld id="{C06F55A4-EE70-4B81-A5D3-B26D134AAC9C}" type="slidenum">
              <a:rPr lang="ms-MY" smtClean="0"/>
              <a:pPr/>
              <a:t>‹#›</a:t>
            </a:fld>
            <a:endParaRPr lang="ms-MY"/>
          </a:p>
        </p:txBody>
      </p:sp>
    </p:spTree>
    <p:extLst>
      <p:ext uri="{BB962C8B-B14F-4D97-AF65-F5344CB8AC3E}">
        <p14:creationId xmlns:p14="http://schemas.microsoft.com/office/powerpoint/2010/main" xmlns="" val="1497164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D55FC5-1BCD-420F-978B-A3F7CF342F2F}" type="datetimeFigureOut">
              <a:rPr lang="ms-MY" smtClean="0"/>
              <a:pPr/>
              <a:t>07/03/2013</a:t>
            </a:fld>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C06F55A4-EE70-4B81-A5D3-B26D134AAC9C}" type="slidenum">
              <a:rPr lang="ms-MY" smtClean="0"/>
              <a:pPr/>
              <a:t>‹#›</a:t>
            </a:fld>
            <a:endParaRPr lang="ms-MY"/>
          </a:p>
        </p:txBody>
      </p:sp>
    </p:spTree>
    <p:extLst>
      <p:ext uri="{BB962C8B-B14F-4D97-AF65-F5344CB8AC3E}">
        <p14:creationId xmlns:p14="http://schemas.microsoft.com/office/powerpoint/2010/main" xmlns="" val="1091760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D55FC5-1BCD-420F-978B-A3F7CF342F2F}" type="datetimeFigureOut">
              <a:rPr lang="ms-MY" smtClean="0"/>
              <a:pPr/>
              <a:t>07/03/2013</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C06F55A4-EE70-4B81-A5D3-B26D134AAC9C}" type="slidenum">
              <a:rPr lang="ms-MY" smtClean="0"/>
              <a:pPr/>
              <a:t>‹#›</a:t>
            </a:fld>
            <a:endParaRPr lang="ms-MY"/>
          </a:p>
        </p:txBody>
      </p:sp>
    </p:spTree>
    <p:extLst>
      <p:ext uri="{BB962C8B-B14F-4D97-AF65-F5344CB8AC3E}">
        <p14:creationId xmlns:p14="http://schemas.microsoft.com/office/powerpoint/2010/main" xmlns="" val="1961706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D55FC5-1BCD-420F-978B-A3F7CF342F2F}" type="datetimeFigureOut">
              <a:rPr lang="ms-MY" smtClean="0"/>
              <a:pPr/>
              <a:t>07/03/2013</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C06F55A4-EE70-4B81-A5D3-B26D134AAC9C}" type="slidenum">
              <a:rPr lang="ms-MY" smtClean="0"/>
              <a:pPr/>
              <a:t>‹#›</a:t>
            </a:fld>
            <a:endParaRPr lang="ms-MY"/>
          </a:p>
        </p:txBody>
      </p:sp>
    </p:spTree>
    <p:extLst>
      <p:ext uri="{BB962C8B-B14F-4D97-AF65-F5344CB8AC3E}">
        <p14:creationId xmlns:p14="http://schemas.microsoft.com/office/powerpoint/2010/main" xmlns="" val="3001484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D55FC5-1BCD-420F-978B-A3F7CF342F2F}" type="datetimeFigureOut">
              <a:rPr lang="ms-MY" smtClean="0"/>
              <a:pPr/>
              <a:t>07/03/2013</a:t>
            </a:fld>
            <a:endParaRPr lang="ms-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6F55A4-EE70-4B81-A5D3-B26D134AAC9C}" type="slidenum">
              <a:rPr lang="ms-MY" smtClean="0"/>
              <a:pPr/>
              <a:t>‹#›</a:t>
            </a:fld>
            <a:endParaRPr lang="ms-MY"/>
          </a:p>
        </p:txBody>
      </p:sp>
    </p:spTree>
    <p:extLst>
      <p:ext uri="{BB962C8B-B14F-4D97-AF65-F5344CB8AC3E}">
        <p14:creationId xmlns:p14="http://schemas.microsoft.com/office/powerpoint/2010/main" xmlns="" val="1809524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084BF5-4EA9-4B5D-B7CD-DF436921FB61}" type="datetimeFigureOut">
              <a:rPr lang="en-US" smtClean="0">
                <a:solidFill>
                  <a:prstClr val="black">
                    <a:tint val="75000"/>
                  </a:prstClr>
                </a:solidFill>
              </a:rPr>
              <a:pPr/>
              <a:t>3/7/2013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ms-MY"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3B91659-C029-4189-8991-236DBC68D7FF}" type="datetimeFigureOut">
              <a:rPr lang="ms-MY">
                <a:solidFill>
                  <a:prstClr val="black">
                    <a:tint val="75000"/>
                  </a:prstClr>
                </a:solidFill>
              </a:rPr>
              <a:pPr>
                <a:defRPr/>
              </a:pPr>
              <a:t>07/03/2013</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8E01BC2-F0E8-4851-96CA-6B95A40D09E6}" type="slidenum">
              <a:rPr lang="ms-MY">
                <a:solidFill>
                  <a:prstClr val="black">
                    <a:tint val="75000"/>
                  </a:prstClr>
                </a:solidFill>
              </a:rPr>
              <a:pPr>
                <a:defRPr/>
              </a:pPr>
              <a:t>‹#›</a:t>
            </a:fld>
            <a:endParaRPr lang="ms-MY">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Lucida Sans" pitchFamily="34" charset="0"/>
        </a:defRPr>
      </a:lvl6pPr>
      <a:lvl7pPr marL="914400" algn="ctr" rtl="0" fontAlgn="base">
        <a:spcBef>
          <a:spcPct val="0"/>
        </a:spcBef>
        <a:spcAft>
          <a:spcPct val="0"/>
        </a:spcAft>
        <a:defRPr sz="4400">
          <a:solidFill>
            <a:schemeClr val="tx1"/>
          </a:solidFill>
          <a:latin typeface="Lucida Sans" pitchFamily="34" charset="0"/>
        </a:defRPr>
      </a:lvl7pPr>
      <a:lvl8pPr marL="1371600" algn="ctr" rtl="0" fontAlgn="base">
        <a:spcBef>
          <a:spcPct val="0"/>
        </a:spcBef>
        <a:spcAft>
          <a:spcPct val="0"/>
        </a:spcAft>
        <a:defRPr sz="4400">
          <a:solidFill>
            <a:schemeClr val="tx1"/>
          </a:solidFill>
          <a:latin typeface="Lucida Sans" pitchFamily="34" charset="0"/>
        </a:defRPr>
      </a:lvl8pPr>
      <a:lvl9pPr marL="1828800" algn="ctr" rtl="0" fontAlgn="base">
        <a:spcBef>
          <a:spcPct val="0"/>
        </a:spcBef>
        <a:spcAft>
          <a:spcPct val="0"/>
        </a:spcAft>
        <a:defRPr sz="4400">
          <a:solidFill>
            <a:schemeClr val="tx1"/>
          </a:solidFill>
          <a:latin typeface="Lucida Sans"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248957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1913593" y="620688"/>
            <a:ext cx="5334154" cy="584775"/>
          </a:xfrm>
          <a:prstGeom prst="rect">
            <a:avLst/>
          </a:prstGeom>
        </p:spPr>
        <p:txBody>
          <a:bodyPr wrap="none">
            <a:spAutoFit/>
          </a:bodyPr>
          <a:lstStyle/>
          <a:p>
            <a:pPr algn="ctr"/>
            <a:r>
              <a:rPr lang="en-US" sz="32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Lumrah</a:t>
            </a:r>
            <a:r>
              <a:rPr lang="en-US" sz="32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2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setiap</a:t>
            </a:r>
            <a:r>
              <a:rPr lang="en-US" sz="32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2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ibubapa</a:t>
            </a:r>
            <a:endParaRPr lang="en-US" sz="32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AutoShape 9"/>
          <p:cNvSpPr>
            <a:spLocks noChangeArrowheads="1"/>
          </p:cNvSpPr>
          <p:nvPr/>
        </p:nvSpPr>
        <p:spPr bwMode="auto">
          <a:xfrm>
            <a:off x="457200" y="2237184"/>
            <a:ext cx="8143933" cy="785818"/>
          </a:xfrm>
          <a:prstGeom prst="roundRect">
            <a:avLst>
              <a:gd name="adj" fmla="val 16667"/>
            </a:avLst>
          </a:prstGeom>
          <a:solidFill>
            <a:srgbClr val="C00000">
              <a:alpha val="59000"/>
            </a:srgbClr>
          </a:solidFill>
          <a:ln w="28575">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Memperolehi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anak-anak</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cemerlang</a:t>
            </a:r>
            <a:endParaRPr lang="en-US" sz="2400" b="1" dirty="0">
              <a:ln w="952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endParaRPr>
          </a:p>
        </p:txBody>
      </p:sp>
      <p:sp>
        <p:nvSpPr>
          <p:cNvPr id="5" name="AutoShape 9"/>
          <p:cNvSpPr>
            <a:spLocks noChangeArrowheads="1"/>
          </p:cNvSpPr>
          <p:nvPr/>
        </p:nvSpPr>
        <p:spPr bwMode="auto">
          <a:xfrm>
            <a:off x="457200" y="3303984"/>
            <a:ext cx="8191528" cy="1214422"/>
          </a:xfrm>
          <a:prstGeom prst="roundRect">
            <a:avLst>
              <a:gd name="adj" fmla="val 16667"/>
            </a:avLst>
          </a:prstGeom>
          <a:solidFill>
            <a:srgbClr val="00B0F0">
              <a:alpha val="59000"/>
            </a:srgbClr>
          </a:solidFill>
          <a:ln w="28575">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Seharusnya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Ibubapa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perlengkapkan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diri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defRPr/>
            </a:pP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sebagai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seorang</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pendidik</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cemerlang</a:t>
            </a:r>
            <a:endParaRPr lang="en-US" sz="2400" b="1" dirty="0">
              <a:ln w="952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endParaRPr>
          </a:p>
        </p:txBody>
      </p:sp>
      <p:sp>
        <p:nvSpPr>
          <p:cNvPr id="6" name="AutoShape 9"/>
          <p:cNvSpPr>
            <a:spLocks noChangeArrowheads="1"/>
          </p:cNvSpPr>
          <p:nvPr/>
        </p:nvSpPr>
        <p:spPr bwMode="auto">
          <a:xfrm>
            <a:off x="457200" y="4725144"/>
            <a:ext cx="8215370" cy="1071570"/>
          </a:xfrm>
          <a:prstGeom prst="roundRect">
            <a:avLst>
              <a:gd name="adj" fmla="val 16667"/>
            </a:avLst>
          </a:prstGeom>
          <a:solidFill>
            <a:srgbClr val="C00000">
              <a:alpha val="59000"/>
            </a:srgbClr>
          </a:solidFill>
          <a:ln w="28575">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dicontohi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anak-anak</a:t>
            </a:r>
            <a:endParaRPr lang="en-US" sz="2400" b="1" dirty="0">
              <a:ln w="952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endParaRPr>
          </a:p>
        </p:txBody>
      </p:sp>
      <p:sp>
        <p:nvSpPr>
          <p:cNvPr id="7" name="Down Arrow 6"/>
          <p:cNvSpPr/>
          <p:nvPr/>
        </p:nvSpPr>
        <p:spPr>
          <a:xfrm>
            <a:off x="4876800" y="5589240"/>
            <a:ext cx="3886200" cy="1143000"/>
          </a:xfrm>
          <a:prstGeom prst="downArrow">
            <a:avLst/>
          </a:prstGeom>
          <a:solidFill>
            <a:schemeClr val="bg1"/>
          </a:solidFill>
          <a:ln>
            <a:solidFill>
              <a:srgbClr val="7B25AB"/>
            </a:solidFill>
          </a:ln>
          <a:effectLst>
            <a:glow rad="139700">
              <a:srgbClr val="481F67">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456103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685800" y="340568"/>
            <a:ext cx="7643866" cy="954107"/>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Tahrim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6</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480716"/>
            <a:ext cx="9144000" cy="2308324"/>
          </a:xfrm>
          <a:prstGeom prst="rect">
            <a:avLst/>
          </a:prstGeom>
          <a:solidFill>
            <a:schemeClr val="accent6">
              <a:lumMod val="75000"/>
              <a:alpha val="23000"/>
            </a:schemeClr>
          </a:solidFill>
        </p:spPr>
        <p:txBody>
          <a:bodyPr wrap="square">
            <a:spAutoFit/>
          </a:bodyPr>
          <a:lstStyle/>
          <a:p>
            <a:pPr algn="ctr"/>
            <a:r>
              <a:rPr lang="ar-DZ"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يَا أَيُّهَا الَّذِينَ آمَنُوا قُوا أَنفُسَكُمْ وَأَهْلِيكُمْ نَارًا وَقُودُهَا النَّاسُ وَالْحِجَارَةُ عَلَيْهَا مَلَائِكَةٌ غِلَاظٌ شِدَادٌ لَا يَعْصُونَ </a:t>
            </a:r>
            <a:r>
              <a:rPr lang="ar-DZ"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DZ"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مَا أَمَرَهُمْ وَيَفْعَلُونَ مَا يُؤْمَرُونَ</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Rectangle 1"/>
          <p:cNvSpPr>
            <a:spLocks noChangeArrowheads="1"/>
          </p:cNvSpPr>
          <p:nvPr/>
        </p:nvSpPr>
        <p:spPr bwMode="auto">
          <a:xfrm>
            <a:off x="32" y="3694380"/>
            <a:ext cx="9144000" cy="3046988"/>
          </a:xfrm>
          <a:prstGeom prst="rect">
            <a:avLst/>
          </a:prstGeom>
          <a:solidFill>
            <a:srgbClr val="00B0F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Wahai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orang-orang</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yang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beriman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Peliharalah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diri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kamu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keluarga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kamu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dari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neraka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yang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bahan-bahan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bakarnya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manusia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batu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berhala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neraka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itu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dijaga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dikawal</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oleh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malaikat-malaikat</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yang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keras</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kasar</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layanannya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mereka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tidak</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menderhaka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kepada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Allah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dalam</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segala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yang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diperintahkan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kepada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mereka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mereka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pula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tetap</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melakukan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segala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yang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diperintahkan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a:t>
            </a:r>
            <a:endParaRPr kumimoji="0" lang="en-US" sz="28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xmlns="" val="456103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AutoShape 9"/>
          <p:cNvSpPr>
            <a:spLocks noChangeArrowheads="1"/>
          </p:cNvSpPr>
          <p:nvPr/>
        </p:nvSpPr>
        <p:spPr bwMode="auto">
          <a:xfrm>
            <a:off x="376207" y="2667908"/>
            <a:ext cx="8458200" cy="1271598"/>
          </a:xfrm>
          <a:prstGeom prst="roundRect">
            <a:avLst>
              <a:gd name="adj" fmla="val 16667"/>
            </a:avLst>
          </a:prstGeom>
          <a:solidFill>
            <a:srgbClr val="C00000">
              <a:alpha val="32000"/>
            </a:srgb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endPar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Menguasai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ilmu</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pengetahuan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secukupnya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untuk</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menjalankan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tanggungjawab</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sempurna</a:t>
            </a:r>
            <a:endPar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endParaRPr lang="en-US" sz="2400" dirty="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endParaRPr>
          </a:p>
        </p:txBody>
      </p:sp>
      <p:sp>
        <p:nvSpPr>
          <p:cNvPr id="4" name="Rounded Rectangle 3"/>
          <p:cNvSpPr/>
          <p:nvPr/>
        </p:nvSpPr>
        <p:spPr>
          <a:xfrm>
            <a:off x="381000" y="4115708"/>
            <a:ext cx="8429684" cy="866376"/>
          </a:xfrm>
          <a:prstGeom prst="roundRect">
            <a:avLst>
              <a:gd name="adj" fmla="val 351"/>
            </a:avLst>
          </a:prstGeom>
          <a:solidFill>
            <a:srgbClr val="002060">
              <a:alpha val="67000"/>
            </a:srgbClr>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Ilmu</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fardhu</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ain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fardhu</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kifayah</a:t>
            </a:r>
            <a:endPar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Curved Left Arrow 4"/>
          <p:cNvSpPr/>
          <p:nvPr/>
        </p:nvSpPr>
        <p:spPr>
          <a:xfrm rot="20624018">
            <a:off x="8386600" y="3031636"/>
            <a:ext cx="596814" cy="1231915"/>
          </a:xfrm>
          <a:prstGeom prst="curvedLeftArrow">
            <a:avLst/>
          </a:prstGeom>
          <a:solidFill>
            <a:schemeClr val="bg1"/>
          </a:solidFill>
          <a:ln>
            <a:solidFill>
              <a:srgbClr val="7B25AB"/>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chemeClr val="tx1"/>
              </a:solidFill>
              <a:effectLst>
                <a:glow rad="101600">
                  <a:schemeClr val="tx1">
                    <a:alpha val="60000"/>
                  </a:schemeClr>
                </a:glow>
              </a:effectLst>
            </a:endParaRPr>
          </a:p>
        </p:txBody>
      </p:sp>
      <p:sp>
        <p:nvSpPr>
          <p:cNvPr id="6" name="Rectangle 5"/>
          <p:cNvSpPr/>
          <p:nvPr/>
        </p:nvSpPr>
        <p:spPr>
          <a:xfrm>
            <a:off x="323528" y="620688"/>
            <a:ext cx="8496944" cy="553998"/>
          </a:xfrm>
          <a:prstGeom prst="rect">
            <a:avLst/>
          </a:prstGeom>
        </p:spPr>
        <p:txBody>
          <a:bodyPr wrap="square">
            <a:spAutoFit/>
          </a:bodyPr>
          <a:lstStyle/>
          <a:p>
            <a:pPr algn="ct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Ciri-ciri</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kecemerlangan</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perlu</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ada</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MY" sz="3000" b="1" dirty="0"/>
          </a:p>
        </p:txBody>
      </p:sp>
      <p:sp>
        <p:nvSpPr>
          <p:cNvPr id="7" name="Pentagon 6"/>
          <p:cNvSpPr/>
          <p:nvPr/>
        </p:nvSpPr>
        <p:spPr>
          <a:xfrm>
            <a:off x="376207" y="1905908"/>
            <a:ext cx="2971800" cy="838200"/>
          </a:xfrm>
          <a:prstGeom prst="homePlate">
            <a:avLst/>
          </a:prstGeom>
          <a:solidFill>
            <a:srgbClr val="7030A0">
              <a:alpha val="91000"/>
            </a:srgb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defRPr/>
            </a:pP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PERTAMA:</a:t>
            </a:r>
          </a:p>
          <a:p>
            <a:pPr algn="ctr">
              <a:defRPr/>
            </a:pP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Tree>
    <p:extLst>
      <p:ext uri="{BB962C8B-B14F-4D97-AF65-F5344CB8AC3E}">
        <p14:creationId xmlns:p14="http://schemas.microsoft.com/office/powerpoint/2010/main" xmlns="" val="456103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AutoShape 9"/>
          <p:cNvSpPr>
            <a:spLocks noChangeArrowheads="1"/>
          </p:cNvSpPr>
          <p:nvPr/>
        </p:nvSpPr>
        <p:spPr bwMode="auto">
          <a:xfrm>
            <a:off x="304800" y="4941168"/>
            <a:ext cx="8501122" cy="1008112"/>
          </a:xfrm>
          <a:prstGeom prst="roundRect">
            <a:avLst>
              <a:gd name="adj" fmla="val 16667"/>
            </a:avLst>
          </a:prstGeom>
          <a:solidFill>
            <a:srgbClr val="C00000">
              <a:alpha val="32000"/>
            </a:srgb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endPar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Ilmu</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pengetahuan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dimiliki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oleh</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ibubapa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sedikit</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sebanyak</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diwarisi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oleh</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anak-anak</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endParaRPr lang="en-US" sz="2400" dirty="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endParaRPr>
          </a:p>
        </p:txBody>
      </p:sp>
      <p:sp>
        <p:nvSpPr>
          <p:cNvPr id="4" name="Snip Same Side Corner Rectangle 3"/>
          <p:cNvSpPr/>
          <p:nvPr/>
        </p:nvSpPr>
        <p:spPr>
          <a:xfrm>
            <a:off x="228600" y="1816968"/>
            <a:ext cx="8610600" cy="990600"/>
          </a:xfrm>
          <a:prstGeom prst="snip2SameRect">
            <a:avLst>
              <a:gd name="adj1" fmla="val 10248"/>
              <a:gd name="adj2" fmla="val 10862"/>
            </a:avLst>
          </a:prstGeom>
          <a:gradFill flip="none" rotWithShape="1">
            <a:gsLst>
              <a:gs pos="56000">
                <a:srgbClr val="FF0066">
                  <a:shade val="30000"/>
                  <a:satMod val="115000"/>
                </a:srgbClr>
              </a:gs>
              <a:gs pos="50000">
                <a:srgbClr val="FF0066">
                  <a:shade val="67500"/>
                  <a:satMod val="115000"/>
                </a:srgbClr>
              </a:gs>
              <a:gs pos="100000">
                <a:srgbClr val="FF0066">
                  <a:shade val="100000"/>
                  <a:satMod val="115000"/>
                </a:srgbClr>
              </a:gs>
            </a:gsLst>
            <a:path path="circle">
              <a:fillToRect l="50000" t="50000" r="50000" b="50000"/>
            </a:path>
            <a:tileRect/>
          </a:gra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fontAlgn="base">
              <a:spcBef>
                <a:spcPct val="0"/>
              </a:spcBef>
              <a:spcAft>
                <a:spcPct val="0"/>
              </a:spcAft>
            </a:pPr>
            <a:r>
              <a:rPr lang="ar-EG" sz="4000" b="1" dirty="0" smtClean="0">
                <a:solidFill>
                  <a:srgbClr val="FFFF00"/>
                </a:solidFill>
                <a:effectLst>
                  <a:glow rad="101600">
                    <a:schemeClr val="tx1">
                      <a:alpha val="60000"/>
                    </a:schemeClr>
                  </a:glow>
                  <a:outerShdw blurRad="38100" dist="38100" dir="2700000" algn="tl">
                    <a:srgbClr val="000000">
                      <a:alpha val="43137"/>
                    </a:srgbClr>
                  </a:outerShdw>
                </a:effectLst>
                <a:latin typeface="(normal text)"/>
                <a:ea typeface="Times New Roman" pitchFamily="18" charset="0"/>
                <a:cs typeface="Traditional Arabic" pitchFamily="2" charset="-78"/>
              </a:rPr>
              <a:t>مَنْ عَمِلَ فِيْ غَيْرِ عِلْمٍ كَانَ مَا يُفْسِدُ أَكْثَرَ مِمَّا يُصْلِحُ</a:t>
            </a:r>
            <a:r>
              <a:rPr lang="ar-SA" sz="4000" b="1" dirty="0" smtClean="0">
                <a:solidFill>
                  <a:srgbClr val="FFFF00"/>
                </a:solidFill>
                <a:effectLst>
                  <a:glow rad="101600">
                    <a:schemeClr val="tx1">
                      <a:alpha val="60000"/>
                    </a:schemeClr>
                  </a:glow>
                  <a:outerShdw blurRad="38100" dist="38100" dir="2700000" algn="tl">
                    <a:srgbClr val="000000">
                      <a:alpha val="43137"/>
                    </a:srgbClr>
                  </a:outerShdw>
                </a:effectLst>
                <a:latin typeface="(normal text)"/>
                <a:ea typeface="Times New Roman" pitchFamily="18" charset="0"/>
                <a:cs typeface="Traditional Arabic" pitchFamily="2" charset="-78"/>
              </a:rPr>
              <a:t>.</a:t>
            </a:r>
            <a:endParaRPr lang="ar-SA" sz="3200" dirty="0" smtClean="0">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5" name="AutoShape 9"/>
          <p:cNvSpPr>
            <a:spLocks noChangeArrowheads="1"/>
          </p:cNvSpPr>
          <p:nvPr/>
        </p:nvSpPr>
        <p:spPr bwMode="auto">
          <a:xfrm>
            <a:off x="304800" y="2937785"/>
            <a:ext cx="8382000" cy="1600200"/>
          </a:xfrm>
          <a:prstGeom prst="roundRect">
            <a:avLst>
              <a:gd name="adj" fmla="val 16667"/>
            </a:avLst>
          </a:prstGeom>
          <a:solidFill>
            <a:schemeClr val="accent6">
              <a:lumMod val="75000"/>
            </a:scheme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fontAlgn="auto">
              <a:spcBef>
                <a:spcPts val="0"/>
              </a:spcBef>
              <a:spcAft>
                <a:spcPts val="0"/>
              </a:spcAft>
              <a:defRPr/>
            </a:pP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Sesiapa</a:t>
            </a: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tanpa</a:t>
            </a: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ilmu</a:t>
            </a: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apa</a:t>
            </a: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US"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mendatangkan</a:t>
            </a: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kerosakan</a:t>
            </a: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lebih</a:t>
            </a: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baik</a:t>
            </a: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kebaikan</a:t>
            </a: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p:txBody>
      </p:sp>
      <p:sp>
        <p:nvSpPr>
          <p:cNvPr id="6" name="Rectangle 5"/>
          <p:cNvSpPr/>
          <p:nvPr/>
        </p:nvSpPr>
        <p:spPr>
          <a:xfrm>
            <a:off x="4503385" y="499385"/>
            <a:ext cx="4264309" cy="769441"/>
          </a:xfrm>
          <a:prstGeom prst="rect">
            <a:avLst/>
          </a:prstGeom>
        </p:spPr>
        <p:txBody>
          <a:bodyPr wrap="none">
            <a:spAutoFit/>
          </a:bodyPr>
          <a:lstStyle/>
          <a:p>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أَبُوْ الدَّرْدَاء رَضِيَ اللهُ عنه</a:t>
            </a:r>
            <a:r>
              <a:rPr lang="ar-EG" sz="4400"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400"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en-MY" sz="4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xmlns="" val="456103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AutoShape 9"/>
          <p:cNvSpPr>
            <a:spLocks noChangeArrowheads="1"/>
          </p:cNvSpPr>
          <p:nvPr/>
        </p:nvSpPr>
        <p:spPr bwMode="auto">
          <a:xfrm>
            <a:off x="304800" y="1788368"/>
            <a:ext cx="8458200" cy="914400"/>
          </a:xfrm>
          <a:prstGeom prst="roundRect">
            <a:avLst>
              <a:gd name="adj" fmla="val 16667"/>
            </a:avLst>
          </a:prstGeom>
          <a:solidFill>
            <a:srgbClr val="C00000">
              <a:alpha val="32000"/>
            </a:srgb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endPar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Bertakwa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a:t>
            </a:r>
            <a:endPar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endParaRPr lang="en-US" sz="2400" dirty="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endParaRPr>
          </a:p>
        </p:txBody>
      </p:sp>
      <p:sp>
        <p:nvSpPr>
          <p:cNvPr id="4" name="Rectangle 3"/>
          <p:cNvSpPr/>
          <p:nvPr/>
        </p:nvSpPr>
        <p:spPr>
          <a:xfrm>
            <a:off x="323528" y="503148"/>
            <a:ext cx="8496944" cy="523220"/>
          </a:xfrm>
          <a:prstGeom prst="rect">
            <a:avLst/>
          </a:prstGeom>
        </p:spPr>
        <p:txBody>
          <a:bodyPr wrap="square">
            <a:spAutoFit/>
          </a:bodyPr>
          <a:lstStyle/>
          <a:p>
            <a:pPr algn="ct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Ciri-ciri</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kecemerlangan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perlu</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ada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MY" sz="2800" b="1" dirty="0"/>
          </a:p>
        </p:txBody>
      </p:sp>
      <p:sp>
        <p:nvSpPr>
          <p:cNvPr id="5" name="Pentagon 4"/>
          <p:cNvSpPr/>
          <p:nvPr/>
        </p:nvSpPr>
        <p:spPr>
          <a:xfrm>
            <a:off x="304800" y="1178768"/>
            <a:ext cx="2971800" cy="609600"/>
          </a:xfrm>
          <a:prstGeom prst="homePlate">
            <a:avLst/>
          </a:prstGeom>
          <a:solidFill>
            <a:srgbClr val="7030A0">
              <a:alpha val="91000"/>
            </a:srgb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defRPr/>
            </a:pP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KEDUA:</a:t>
            </a:r>
          </a:p>
          <a:p>
            <a:pPr algn="ctr">
              <a:defRPr/>
            </a:pP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6" name="Snip Same Side Corner Rectangle 5"/>
          <p:cNvSpPr/>
          <p:nvPr/>
        </p:nvSpPr>
        <p:spPr>
          <a:xfrm>
            <a:off x="152400" y="3007568"/>
            <a:ext cx="8915400" cy="1600200"/>
          </a:xfrm>
          <a:prstGeom prst="snip2SameRect">
            <a:avLst>
              <a:gd name="adj1" fmla="val 10248"/>
              <a:gd name="adj2" fmla="val 10862"/>
            </a:avLst>
          </a:prstGeom>
          <a:gradFill flip="none" rotWithShape="1">
            <a:gsLst>
              <a:gs pos="56000">
                <a:srgbClr val="FF0066">
                  <a:shade val="30000"/>
                  <a:satMod val="115000"/>
                </a:srgbClr>
              </a:gs>
              <a:gs pos="50000">
                <a:srgbClr val="FF0066">
                  <a:shade val="67500"/>
                  <a:satMod val="115000"/>
                </a:srgbClr>
              </a:gs>
              <a:gs pos="100000">
                <a:srgbClr val="FF0066">
                  <a:shade val="100000"/>
                  <a:satMod val="115000"/>
                </a:srgbClr>
              </a:gs>
            </a:gsLst>
            <a:path path="circle">
              <a:fillToRect l="50000" t="50000" r="50000" b="50000"/>
            </a:path>
            <a:tileRect/>
          </a:gra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fontAlgn="base">
              <a:spcBef>
                <a:spcPct val="0"/>
              </a:spcBef>
              <a:spcAft>
                <a:spcPct val="0"/>
              </a:spcAft>
            </a:pPr>
            <a:r>
              <a:rPr lang="ar-EG"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إِعْمَلُوْا بِطَاعَةِ الله، وَاتَّقُوْا مَعَاصِيَ اللهِ، وَمُرُوْا أَوْلاَدَكُمْ بِامْتِثَالِ الأَوَامِرِ، وَاجْتِنَابِ النَّوَاهِيْ، فَذَلِكَ وِِقَايَةٌ لَهُمْ وَلَكُمْ مِنَ النَّار. </a:t>
            </a:r>
            <a:endParaRPr lang="en-MY" sz="4000"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7" name="AutoShape 9"/>
          <p:cNvSpPr>
            <a:spLocks noChangeArrowheads="1"/>
          </p:cNvSpPr>
          <p:nvPr/>
        </p:nvSpPr>
        <p:spPr bwMode="auto">
          <a:xfrm>
            <a:off x="152400" y="4607768"/>
            <a:ext cx="8839200" cy="2133600"/>
          </a:xfrm>
          <a:prstGeom prst="roundRect">
            <a:avLst>
              <a:gd name="adj" fmla="val 16667"/>
            </a:avLst>
          </a:prstGeom>
          <a:solidFill>
            <a:schemeClr val="accent6">
              <a:lumMod val="75000"/>
            </a:scheme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fontAlgn="auto">
              <a:spcBef>
                <a:spcPts val="0"/>
              </a:spcBef>
              <a:spcAft>
                <a:spcPts val="0"/>
              </a:spcAft>
              <a:defRPr/>
            </a:pPr>
            <a:r>
              <a:rPr lang="en-US" sz="22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2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Beramallah</a:t>
            </a:r>
            <a:r>
              <a:rPr lang="en-US" sz="22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2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2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mentaati</a:t>
            </a:r>
            <a:r>
              <a:rPr lang="en-US" sz="22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p>
          <a:p>
            <a:pPr algn="ctr" fontAlgn="auto">
              <a:spcBef>
                <a:spcPts val="0"/>
              </a:spcBef>
              <a:spcAft>
                <a:spcPts val="0"/>
              </a:spcAft>
              <a:defRPr/>
            </a:pPr>
            <a:r>
              <a:rPr lang="en-US" sz="22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takutlah</a:t>
            </a:r>
            <a:r>
              <a:rPr lang="en-US" sz="22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2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akan</a:t>
            </a:r>
            <a:r>
              <a:rPr lang="en-US" sz="22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segala</a:t>
            </a:r>
            <a:r>
              <a:rPr lang="en-US" sz="22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bentuk</a:t>
            </a:r>
            <a:r>
              <a:rPr lang="en-US" sz="22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maksiat</a:t>
            </a:r>
            <a:r>
              <a:rPr lang="en-US" sz="22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2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2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2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serulah</a:t>
            </a:r>
            <a:r>
              <a:rPr lang="en-US" sz="22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anak-anak</a:t>
            </a:r>
            <a:r>
              <a:rPr lang="en-US" sz="22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2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2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menjunjung</a:t>
            </a:r>
            <a:r>
              <a:rPr lang="en-US" sz="22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segala</a:t>
            </a:r>
            <a:r>
              <a:rPr lang="en-US" sz="22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perintah</a:t>
            </a:r>
            <a:r>
              <a:rPr lang="en-US" sz="22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2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menjauhi</a:t>
            </a:r>
            <a:r>
              <a:rPr lang="en-US" sz="22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segala</a:t>
            </a:r>
            <a:r>
              <a:rPr lang="en-US" sz="22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2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laranganNya</a:t>
            </a:r>
            <a:r>
              <a:rPr lang="en-US" sz="22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kerana</a:t>
            </a:r>
            <a:r>
              <a:rPr lang="en-US" sz="22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2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demikian</a:t>
            </a:r>
            <a:r>
              <a:rPr lang="en-US" sz="22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2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akan</a:t>
            </a:r>
            <a:r>
              <a:rPr lang="en-US" sz="22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dapat</a:t>
            </a:r>
            <a:r>
              <a:rPr lang="en-US" sz="22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2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memelihara</a:t>
            </a:r>
            <a:r>
              <a:rPr lang="en-US" sz="22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2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diri</a:t>
            </a:r>
            <a:r>
              <a:rPr lang="en-US" sz="22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2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US" sz="22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api</a:t>
            </a:r>
            <a:r>
              <a:rPr lang="en-US" sz="22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neraka</a:t>
            </a:r>
            <a:r>
              <a:rPr lang="en-US" sz="22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p:txBody>
      </p:sp>
    </p:spTree>
    <p:extLst>
      <p:ext uri="{BB962C8B-B14F-4D97-AF65-F5344CB8AC3E}">
        <p14:creationId xmlns:p14="http://schemas.microsoft.com/office/powerpoint/2010/main" xmlns="" val="456103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AutoShape 9"/>
          <p:cNvSpPr>
            <a:spLocks noChangeArrowheads="1"/>
          </p:cNvSpPr>
          <p:nvPr/>
        </p:nvSpPr>
        <p:spPr bwMode="auto">
          <a:xfrm>
            <a:off x="228600" y="1524000"/>
            <a:ext cx="8458200" cy="914400"/>
          </a:xfrm>
          <a:prstGeom prst="roundRect">
            <a:avLst>
              <a:gd name="adj" fmla="val 16667"/>
            </a:avLst>
          </a:prstGeom>
          <a:solidFill>
            <a:srgbClr val="C00000">
              <a:alpha val="32000"/>
            </a:srgb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endPar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Kemampuan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membimbing</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melatih</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anak-anak</a:t>
            </a:r>
            <a:endPar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endParaRPr lang="en-US" sz="2400" dirty="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endParaRPr>
          </a:p>
        </p:txBody>
      </p:sp>
      <p:sp>
        <p:nvSpPr>
          <p:cNvPr id="4" name="Rectangle 3"/>
          <p:cNvSpPr/>
          <p:nvPr/>
        </p:nvSpPr>
        <p:spPr>
          <a:xfrm>
            <a:off x="323528" y="391180"/>
            <a:ext cx="8496944" cy="523220"/>
          </a:xfrm>
          <a:prstGeom prst="rect">
            <a:avLst/>
          </a:prstGeom>
        </p:spPr>
        <p:txBody>
          <a:bodyPr wrap="square">
            <a:spAutoFit/>
          </a:bodyPr>
          <a:lstStyle/>
          <a:p>
            <a:pPr algn="ct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Ciri-ciri</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kecemerlangan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perlu</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ada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MY" sz="2800" b="1" dirty="0"/>
          </a:p>
        </p:txBody>
      </p:sp>
      <p:sp>
        <p:nvSpPr>
          <p:cNvPr id="5" name="Pentagon 4"/>
          <p:cNvSpPr/>
          <p:nvPr/>
        </p:nvSpPr>
        <p:spPr>
          <a:xfrm>
            <a:off x="304800" y="1066800"/>
            <a:ext cx="2971800" cy="609600"/>
          </a:xfrm>
          <a:prstGeom prst="homePlate">
            <a:avLst/>
          </a:prstGeom>
          <a:solidFill>
            <a:srgbClr val="7030A0">
              <a:alpha val="91000"/>
            </a:srgb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defRPr/>
            </a:pP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KETIGA:</a:t>
            </a:r>
          </a:p>
          <a:p>
            <a:pPr algn="ctr">
              <a:defRPr/>
            </a:pP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6" name="Snip Same Side Corner Rectangle 5"/>
          <p:cNvSpPr/>
          <p:nvPr/>
        </p:nvSpPr>
        <p:spPr>
          <a:xfrm>
            <a:off x="228600" y="3200400"/>
            <a:ext cx="8915400" cy="1600200"/>
          </a:xfrm>
          <a:prstGeom prst="snip2SameRect">
            <a:avLst>
              <a:gd name="adj1" fmla="val 10248"/>
              <a:gd name="adj2" fmla="val 10862"/>
            </a:avLst>
          </a:prstGeom>
          <a:gradFill flip="none" rotWithShape="1">
            <a:gsLst>
              <a:gs pos="56000">
                <a:srgbClr val="FF0066">
                  <a:shade val="30000"/>
                  <a:satMod val="115000"/>
                </a:srgbClr>
              </a:gs>
              <a:gs pos="50000">
                <a:srgbClr val="FF0066">
                  <a:shade val="67500"/>
                  <a:satMod val="115000"/>
                </a:srgbClr>
              </a:gs>
              <a:gs pos="100000">
                <a:srgbClr val="FF0066">
                  <a:shade val="100000"/>
                  <a:satMod val="115000"/>
                </a:srgbClr>
              </a:gs>
            </a:gsLst>
            <a:path path="circle">
              <a:fillToRect l="50000" t="50000" r="50000" b="50000"/>
            </a:path>
            <a:tileRect/>
          </a:gra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fontAlgn="base">
              <a:spcBef>
                <a:spcPct val="0"/>
              </a:spcBef>
              <a:spcAft>
                <a:spcPct val="0"/>
              </a:spcAft>
            </a:pPr>
            <a:r>
              <a:rPr lang="ar-EG"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مُرُوْا أَوْلاَدَكُمْ بِالصَّلاَةِ وَهُمْ أَبْنَاءُ سَبْعِ سِنِيْنَ، وَاضْرِبُوْهُمْ عَلَيْهَا وَهُمْ أَبْنَاءُ عَشْرِ سِنِيْنَ، وَفَرِّقُوْا بَيْنَهُمْ فِي الْمَضَاجِعِ.</a:t>
            </a:r>
            <a:r>
              <a:rPr lang="ar-EG" sz="4000"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endParaRPr lang="en-MY" sz="4000"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7" name="AutoShape 9"/>
          <p:cNvSpPr>
            <a:spLocks noChangeArrowheads="1"/>
          </p:cNvSpPr>
          <p:nvPr/>
        </p:nvSpPr>
        <p:spPr bwMode="auto">
          <a:xfrm>
            <a:off x="152400" y="4800600"/>
            <a:ext cx="8839200" cy="1905000"/>
          </a:xfrm>
          <a:prstGeom prst="roundRect">
            <a:avLst>
              <a:gd name="adj" fmla="val 16667"/>
            </a:avLst>
          </a:prstGeom>
          <a:solidFill>
            <a:schemeClr val="accent6">
              <a:lumMod val="75000"/>
            </a:scheme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fontAlgn="auto">
              <a:spcBef>
                <a:spcPts val="0"/>
              </a:spcBef>
              <a:spcAft>
                <a:spcPts val="0"/>
              </a:spcAft>
              <a:defRPr/>
            </a:pPr>
            <a:r>
              <a:rPr lang="en-US" sz="22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2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Suruhlah</a:t>
            </a:r>
            <a:r>
              <a:rPr lang="en-US" sz="22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anak-anak</a:t>
            </a:r>
            <a:r>
              <a:rPr lang="en-US" sz="22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2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mendirikan</a:t>
            </a:r>
            <a:r>
              <a:rPr lang="en-US" sz="22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sembahyang</a:t>
            </a:r>
            <a:r>
              <a:rPr lang="en-US" sz="22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2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ketika</a:t>
            </a:r>
            <a:r>
              <a:rPr lang="en-US" sz="22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2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berumur</a:t>
            </a:r>
            <a:r>
              <a:rPr lang="en-US" sz="22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tujuh</a:t>
            </a:r>
            <a:r>
              <a:rPr lang="en-US" sz="22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tahun</a:t>
            </a:r>
            <a:r>
              <a:rPr lang="en-US" sz="22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pukullah</a:t>
            </a:r>
            <a:r>
              <a:rPr lang="en-US" sz="22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2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2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jika</a:t>
            </a:r>
            <a:r>
              <a:rPr lang="en-US" sz="22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2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meninggalkan</a:t>
            </a:r>
            <a:r>
              <a:rPr lang="en-US" sz="22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sembahyang</a:t>
            </a:r>
            <a:r>
              <a:rPr lang="en-US" sz="22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ketika</a:t>
            </a:r>
            <a:r>
              <a:rPr lang="en-US" sz="22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2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2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berumur</a:t>
            </a:r>
            <a:r>
              <a:rPr lang="en-US" sz="22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sepuluh</a:t>
            </a:r>
            <a:r>
              <a:rPr lang="en-US" sz="22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tahun</a:t>
            </a:r>
            <a:r>
              <a:rPr lang="en-US" sz="22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serta</a:t>
            </a:r>
            <a:r>
              <a:rPr lang="en-US" sz="22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pisahkan</a:t>
            </a:r>
            <a:r>
              <a:rPr lang="en-US" sz="22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antara</a:t>
            </a:r>
            <a:r>
              <a:rPr lang="en-US" sz="22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2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2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a:t>
            </a:r>
            <a:r>
              <a:rPr lang="en-US" sz="22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tempat</a:t>
            </a:r>
            <a:r>
              <a:rPr lang="en-US" sz="22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tidur</a:t>
            </a:r>
            <a:r>
              <a:rPr lang="en-US" sz="22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p:txBody>
      </p:sp>
      <p:sp>
        <p:nvSpPr>
          <p:cNvPr id="8" name="Rounded Rectangle 7"/>
          <p:cNvSpPr/>
          <p:nvPr/>
        </p:nvSpPr>
        <p:spPr>
          <a:xfrm>
            <a:off x="228600" y="2286000"/>
            <a:ext cx="8429684" cy="866376"/>
          </a:xfrm>
          <a:prstGeom prst="roundRect">
            <a:avLst>
              <a:gd name="adj" fmla="val 351"/>
            </a:avLst>
          </a:prstGeom>
          <a:solidFill>
            <a:srgbClr val="002060">
              <a:alpha val="67000"/>
            </a:srgbClr>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Tanggungjawab</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ibubapa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menyuruh</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anak-anak</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mendirikan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sembahyang</a:t>
            </a:r>
            <a:endPar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xmlns="" val="456103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AutoShape 9"/>
          <p:cNvSpPr>
            <a:spLocks noChangeArrowheads="1"/>
          </p:cNvSpPr>
          <p:nvPr/>
        </p:nvSpPr>
        <p:spPr bwMode="auto">
          <a:xfrm>
            <a:off x="304800" y="2262760"/>
            <a:ext cx="8458200" cy="914400"/>
          </a:xfrm>
          <a:prstGeom prst="roundRect">
            <a:avLst>
              <a:gd name="adj" fmla="val 16667"/>
            </a:avLst>
          </a:prstGeom>
          <a:solidFill>
            <a:srgbClr val="C00000">
              <a:alpha val="32000"/>
            </a:srgb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endPar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Pendapatan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daripada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sumber</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halal</a:t>
            </a:r>
            <a:endPar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endParaRPr lang="en-US" sz="2400" dirty="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endParaRPr>
          </a:p>
        </p:txBody>
      </p:sp>
      <p:sp>
        <p:nvSpPr>
          <p:cNvPr id="4" name="Rectangle 3"/>
          <p:cNvSpPr/>
          <p:nvPr/>
        </p:nvSpPr>
        <p:spPr>
          <a:xfrm>
            <a:off x="323528" y="596540"/>
            <a:ext cx="8496944" cy="523220"/>
          </a:xfrm>
          <a:prstGeom prst="rect">
            <a:avLst/>
          </a:prstGeom>
        </p:spPr>
        <p:txBody>
          <a:bodyPr wrap="square">
            <a:spAutoFit/>
          </a:bodyPr>
          <a:lstStyle/>
          <a:p>
            <a:pPr algn="ct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Ciri-ciri</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kecemerlangan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perlu</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ada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MY" sz="2800" b="1" dirty="0"/>
          </a:p>
        </p:txBody>
      </p:sp>
      <p:sp>
        <p:nvSpPr>
          <p:cNvPr id="5" name="Pentagon 4"/>
          <p:cNvSpPr/>
          <p:nvPr/>
        </p:nvSpPr>
        <p:spPr>
          <a:xfrm>
            <a:off x="304800" y="1500760"/>
            <a:ext cx="2971800" cy="838200"/>
          </a:xfrm>
          <a:prstGeom prst="homePlate">
            <a:avLst/>
          </a:prstGeom>
          <a:solidFill>
            <a:srgbClr val="7030A0">
              <a:alpha val="91000"/>
            </a:srgb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defRPr/>
            </a:pP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KEEMPAT:</a:t>
            </a:r>
          </a:p>
          <a:p>
            <a:pPr algn="ctr">
              <a:defRPr/>
            </a:pP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6" name="Rounded Rectangle 5"/>
          <p:cNvSpPr/>
          <p:nvPr/>
        </p:nvSpPr>
        <p:spPr>
          <a:xfrm>
            <a:off x="304800" y="3329560"/>
            <a:ext cx="8429684" cy="1323576"/>
          </a:xfrm>
          <a:prstGeom prst="roundRect">
            <a:avLst>
              <a:gd name="adj" fmla="val 351"/>
            </a:avLst>
          </a:prstGeom>
          <a:solidFill>
            <a:srgbClr val="002060">
              <a:alpha val="67000"/>
            </a:srgbClr>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Sumber</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rezeki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haram</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menjejaskan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kehidupan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anak-anak</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xmlns="" val="456103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AutoShape 9"/>
          <p:cNvSpPr>
            <a:spLocks noChangeArrowheads="1"/>
          </p:cNvSpPr>
          <p:nvPr/>
        </p:nvSpPr>
        <p:spPr bwMode="auto">
          <a:xfrm>
            <a:off x="304800" y="1766664"/>
            <a:ext cx="8458200" cy="1295400"/>
          </a:xfrm>
          <a:prstGeom prst="roundRect">
            <a:avLst>
              <a:gd name="adj" fmla="val 16667"/>
            </a:avLst>
          </a:prstGeom>
          <a:solidFill>
            <a:srgbClr val="C00000">
              <a:alpha val="32000"/>
            </a:srgb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endPar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Sentiasa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tegas</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dalam</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mendidik</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membimbing</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melatih</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anak-anak</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endParaRPr lang="en-US" sz="2400" dirty="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endParaRPr>
          </a:p>
        </p:txBody>
      </p:sp>
      <p:sp>
        <p:nvSpPr>
          <p:cNvPr id="4" name="Rectangle 3"/>
          <p:cNvSpPr/>
          <p:nvPr/>
        </p:nvSpPr>
        <p:spPr>
          <a:xfrm>
            <a:off x="323528" y="633844"/>
            <a:ext cx="8496944" cy="523220"/>
          </a:xfrm>
          <a:prstGeom prst="rect">
            <a:avLst/>
          </a:prstGeom>
        </p:spPr>
        <p:txBody>
          <a:bodyPr wrap="square">
            <a:spAutoFit/>
          </a:bodyPr>
          <a:lstStyle/>
          <a:p>
            <a:pPr algn="ct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Ciri-ciri</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kecemerlangan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perlu</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ada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MY" sz="2800" b="1" dirty="0"/>
          </a:p>
        </p:txBody>
      </p:sp>
      <p:sp>
        <p:nvSpPr>
          <p:cNvPr id="5" name="Pentagon 4"/>
          <p:cNvSpPr/>
          <p:nvPr/>
        </p:nvSpPr>
        <p:spPr>
          <a:xfrm>
            <a:off x="304800" y="1309464"/>
            <a:ext cx="2971800" cy="609600"/>
          </a:xfrm>
          <a:prstGeom prst="homePlate">
            <a:avLst/>
          </a:prstGeom>
          <a:solidFill>
            <a:srgbClr val="7030A0">
              <a:alpha val="91000"/>
            </a:srgb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defRPr/>
            </a:pP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KELIMA:</a:t>
            </a:r>
          </a:p>
          <a:p>
            <a:pPr algn="ctr">
              <a:defRPr/>
            </a:pP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6" name="Snip Same Side Corner Rectangle 5"/>
          <p:cNvSpPr/>
          <p:nvPr/>
        </p:nvSpPr>
        <p:spPr>
          <a:xfrm>
            <a:off x="76200" y="3214464"/>
            <a:ext cx="8915400" cy="1295400"/>
          </a:xfrm>
          <a:prstGeom prst="snip2SameRect">
            <a:avLst>
              <a:gd name="adj1" fmla="val 10248"/>
              <a:gd name="adj2" fmla="val 10862"/>
            </a:avLst>
          </a:prstGeom>
          <a:gradFill flip="none" rotWithShape="1">
            <a:gsLst>
              <a:gs pos="56000">
                <a:srgbClr val="FF0066">
                  <a:shade val="30000"/>
                  <a:satMod val="115000"/>
                </a:srgbClr>
              </a:gs>
              <a:gs pos="50000">
                <a:srgbClr val="FF0066">
                  <a:shade val="67500"/>
                  <a:satMod val="115000"/>
                </a:srgbClr>
              </a:gs>
              <a:gs pos="100000">
                <a:srgbClr val="FF0066">
                  <a:shade val="100000"/>
                  <a:satMod val="115000"/>
                </a:srgbClr>
              </a:gs>
            </a:gsLst>
            <a:path path="circle">
              <a:fillToRect l="50000" t="50000" r="50000" b="50000"/>
            </a:path>
            <a:tileRect/>
          </a:gra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fontAlgn="base">
              <a:spcBef>
                <a:spcPct val="0"/>
              </a:spcBef>
              <a:spcAft>
                <a:spcPct val="0"/>
              </a:spcAft>
            </a:pP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fontAlgn="base">
              <a:spcBef>
                <a:spcPct val="0"/>
              </a:spcBef>
              <a:spcAft>
                <a:spcPct val="0"/>
              </a:spcAft>
            </a:pP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أَكْرِمُوْا أَوْلاَدَكُمْ وَأَحْسِنُوْا أَدَبَهُمْ. </a:t>
            </a:r>
            <a:endParaRPr lang="en-MY"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fontAlgn="base">
              <a:spcBef>
                <a:spcPct val="0"/>
              </a:spcBef>
              <a:spcAft>
                <a:spcPct val="0"/>
              </a:spcAft>
            </a:pPr>
            <a:endParaRPr lang="en-MY"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7" name="AutoShape 9"/>
          <p:cNvSpPr>
            <a:spLocks noChangeArrowheads="1"/>
          </p:cNvSpPr>
          <p:nvPr/>
        </p:nvSpPr>
        <p:spPr bwMode="auto">
          <a:xfrm>
            <a:off x="152400" y="4586064"/>
            <a:ext cx="8839200" cy="1219200"/>
          </a:xfrm>
          <a:prstGeom prst="roundRect">
            <a:avLst>
              <a:gd name="adj" fmla="val 16667"/>
            </a:avLst>
          </a:prstGeom>
          <a:solidFill>
            <a:schemeClr val="accent6">
              <a:lumMod val="75000"/>
            </a:scheme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fontAlgn="auto">
              <a:spcBef>
                <a:spcPts val="0"/>
              </a:spcBef>
              <a:spcAft>
                <a:spcPts val="0"/>
              </a:spcAft>
              <a:defRPr/>
            </a:pPr>
            <a:r>
              <a:rPr lang="en-US" sz="26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6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Muliakanlah</a:t>
            </a:r>
            <a:r>
              <a:rPr lang="en-US" sz="26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anak-anak</a:t>
            </a:r>
            <a:r>
              <a:rPr lang="en-US" sz="26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6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6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6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perelokkan</a:t>
            </a:r>
            <a:r>
              <a:rPr lang="en-US" sz="26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adab</a:t>
            </a:r>
            <a:r>
              <a:rPr lang="en-US" sz="26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6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p:txBody>
      </p:sp>
    </p:spTree>
    <p:extLst>
      <p:ext uri="{BB962C8B-B14F-4D97-AF65-F5344CB8AC3E}">
        <p14:creationId xmlns:p14="http://schemas.microsoft.com/office/powerpoint/2010/main" xmlns="" val="456103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990600" y="443484"/>
            <a:ext cx="7456912" cy="523220"/>
          </a:xfrm>
          <a:prstGeom prst="rect">
            <a:avLst/>
          </a:prstGeom>
        </p:spPr>
        <p:txBody>
          <a:bodyPr wrap="square">
            <a:spAutoFit/>
          </a:bodyPr>
          <a:lstStyle/>
          <a:p>
            <a:pPr algn="ctr"/>
            <a:r>
              <a:rPr lang="en-US" sz="28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Kata-kata</a:t>
            </a:r>
            <a:r>
              <a:rPr lang="en-US" sz="28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Imam al-</a:t>
            </a:r>
            <a:r>
              <a:rPr lang="en-US" sz="28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Ghazali</a:t>
            </a:r>
            <a:endParaRPr lang="en-US" sz="28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Snip Same Side Corner Rectangle 3"/>
          <p:cNvSpPr/>
          <p:nvPr/>
        </p:nvSpPr>
        <p:spPr>
          <a:xfrm>
            <a:off x="381000" y="1106760"/>
            <a:ext cx="8382000" cy="5562600"/>
          </a:xfrm>
          <a:prstGeom prst="snip2SameRect">
            <a:avLst>
              <a:gd name="adj1" fmla="val 10248"/>
              <a:gd name="adj2" fmla="val 10862"/>
            </a:avLst>
          </a:prstGeom>
          <a:gradFill flip="none" rotWithShape="1">
            <a:gsLst>
              <a:gs pos="56000">
                <a:srgbClr val="FF0066">
                  <a:shade val="30000"/>
                  <a:satMod val="115000"/>
                </a:srgbClr>
              </a:gs>
              <a:gs pos="50000">
                <a:srgbClr val="FF0066">
                  <a:shade val="67500"/>
                  <a:satMod val="115000"/>
                </a:srgbClr>
              </a:gs>
              <a:gs pos="100000">
                <a:srgbClr val="FF0066">
                  <a:shade val="100000"/>
                  <a:satMod val="115000"/>
                </a:srgbClr>
              </a:gs>
            </a:gsLst>
            <a:path path="circle">
              <a:fillToRect l="50000" t="50000" r="50000" b="50000"/>
            </a:path>
            <a:tileRect/>
          </a:gra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“Anak itu adalah amanah disisi kedua ibu bapanya</a:t>
            </a:r>
            <a:r>
              <a:rPr lang="ms-MY"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dan </a:t>
            </a:r>
            <a:r>
              <a:rPr lang="ms-MY"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hatinya yang suci itu adalah ibarat batu permata yang sangat mahal nilainya, oleh itu , jika ia </a:t>
            </a:r>
            <a:r>
              <a:rPr lang="ms-MY"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dibiasakan </a:t>
            </a:r>
            <a:r>
              <a:rPr lang="ms-MY"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dengan kebaikan dan diajarkannya nescaya ia akan membesar diatas  kebaikan itu, dan ia akan berbahagia di dunia dan diakhirat. Sebaliknya. Jika ia dibiasakan dengan kejahatan  dan dibiarkannya  bebas tanpa kawalan seperti binatang ternakan, nescaya ia akan menjadi celaka dan binasa atau rosak. Dan cara menjaga dan mengawal ialah dengan mendidik , melatih dan mengajarkannya tentang akhlak-akhlak yang baik”.</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xmlns="" val="456103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714348" y="385820"/>
            <a:ext cx="7643866" cy="954107"/>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ahfi</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46</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831894"/>
            <a:ext cx="9144000" cy="1754326"/>
          </a:xfrm>
          <a:prstGeom prst="rect">
            <a:avLst/>
          </a:prstGeom>
          <a:solidFill>
            <a:schemeClr val="accent6">
              <a:lumMod val="75000"/>
              <a:alpha val="23000"/>
            </a:schemeClr>
          </a:solidFill>
        </p:spPr>
        <p:txBody>
          <a:bodyPr wrap="square">
            <a:spAutoFit/>
          </a:bodyPr>
          <a:lstStyle/>
          <a:p>
            <a:pPr algn="ctr"/>
            <a:r>
              <a:rPr lang="ar-DZ"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الْمَالُ وَالْبَنُونَ زِينَةُ الْحَيَاةِ الدُّنْيَا وَالْبَاقِيَاتُ الصَّالِحَاتُ خَيْرٌ عِندَ رَبِّكَ ثَوَابًا وَخَيْرٌ أَمَلا</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DZ"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endParaRPr lang="ms-MY" sz="5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Rectangle 1"/>
          <p:cNvSpPr>
            <a:spLocks noChangeArrowheads="1"/>
          </p:cNvSpPr>
          <p:nvPr/>
        </p:nvSpPr>
        <p:spPr bwMode="auto">
          <a:xfrm>
            <a:off x="0" y="4586352"/>
            <a:ext cx="9144000" cy="1938992"/>
          </a:xfrm>
          <a:prstGeom prst="rect">
            <a:avLst/>
          </a:prstGeom>
          <a:solidFill>
            <a:srgbClr val="00B0F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Harta</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benda</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dan</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anak</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pinak</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itu</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adalah</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perhiasan</a:t>
            </a:r>
            <a:r>
              <a:rPr kumimoji="0" lang="en-US" sz="2400" b="1" i="0" u="none" strike="noStrike" cap="none" normalizeH="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hidup</a:t>
            </a:r>
            <a:r>
              <a:rPr kumimoji="0" lang="en-US" sz="2400" b="1" i="0" u="none" strike="noStrike" cap="none" normalizeH="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di</a:t>
            </a:r>
            <a:r>
              <a:rPr kumimoji="0" lang="en-US" sz="2400" b="1" i="0" u="none" strike="noStrike" cap="none" normalizeH="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dunia</a:t>
            </a:r>
            <a:r>
              <a:rPr kumimoji="0" lang="en-US" sz="2400" b="1" i="0" u="none" strike="noStrike" cap="none" normalizeH="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dan</a:t>
            </a:r>
            <a:r>
              <a:rPr kumimoji="0" lang="en-US" sz="2400" b="1" i="0" u="none" strike="noStrike" cap="none" normalizeH="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amal-amal</a:t>
            </a:r>
            <a:r>
              <a:rPr kumimoji="0" lang="en-US" sz="2400" b="1" i="0" u="none" strike="noStrike" cap="none" normalizeH="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soleh</a:t>
            </a:r>
            <a:r>
              <a:rPr kumimoji="0" lang="en-US" sz="2400" b="1" i="0" u="none" strike="noStrike" cap="none" normalizeH="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yang </a:t>
            </a:r>
            <a:r>
              <a:rPr kumimoji="0" lang="en-US" sz="2400" b="1" i="0" u="none" strike="noStrike" cap="none" normalizeH="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kekal</a:t>
            </a:r>
            <a:r>
              <a:rPr kumimoji="0" lang="en-US" sz="2400" b="1" i="0" u="none" strike="noStrike" cap="none" normalizeH="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faedahnya</a:t>
            </a:r>
            <a:r>
              <a:rPr kumimoji="0" lang="en-US" sz="2400" b="1" i="0" u="none" strike="noStrike" cap="none" normalizeH="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itu</a:t>
            </a:r>
            <a:r>
              <a:rPr kumimoji="0" lang="en-US" sz="2400" b="1" i="0" u="none" strike="noStrike" cap="none" normalizeH="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lebih</a:t>
            </a:r>
            <a:r>
              <a:rPr kumimoji="0" lang="en-US" sz="2400" b="1" i="0" u="none" strike="noStrike" cap="none" normalizeH="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baik</a:t>
            </a:r>
            <a:r>
              <a:rPr kumimoji="0" lang="en-US" sz="2400" b="1" i="0" u="none" strike="noStrike" cap="none" normalizeH="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pada</a:t>
            </a:r>
            <a:r>
              <a:rPr kumimoji="0" lang="en-US" sz="2400" b="1" i="0" u="none" strike="noStrike" cap="none" normalizeH="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sisi</a:t>
            </a:r>
            <a:r>
              <a:rPr kumimoji="0" lang="en-US" sz="2400" b="1" i="0" u="none" strike="noStrike" cap="none" normalizeH="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tuhanmu</a:t>
            </a:r>
            <a:r>
              <a:rPr kumimoji="0" lang="en-US" sz="2400" b="1" i="0" u="none" strike="noStrike" cap="none" normalizeH="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sebagai</a:t>
            </a:r>
            <a:r>
              <a:rPr kumimoji="0" lang="en-US" sz="2400" b="1" i="0" u="none" strike="noStrike" cap="none" normalizeH="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pahala</a:t>
            </a:r>
            <a:r>
              <a:rPr kumimoji="0" lang="en-US" sz="2400" b="1" i="0" u="none" strike="noStrike" cap="none" normalizeH="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balasan</a:t>
            </a:r>
            <a:r>
              <a:rPr kumimoji="0" lang="en-US" sz="2400" b="1" i="0" u="none" strike="noStrike" cap="none" normalizeH="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dan</a:t>
            </a:r>
            <a:r>
              <a:rPr kumimoji="0" lang="en-US" sz="2400" b="1" i="0" u="none" strike="noStrike" cap="none" normalizeH="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lebih</a:t>
            </a:r>
            <a:r>
              <a:rPr kumimoji="0" lang="en-US" sz="2400" b="1" i="0" u="none" strike="noStrike" cap="none" normalizeH="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baik</a:t>
            </a:r>
            <a:r>
              <a:rPr kumimoji="0" lang="en-US" sz="2400" b="1" i="0" u="none" strike="noStrike" cap="none" normalizeH="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sebagai</a:t>
            </a:r>
            <a:r>
              <a:rPr kumimoji="0" lang="en-US" sz="2400" b="1" i="0" u="none" strike="noStrike" cap="none" normalizeH="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asas</a:t>
            </a:r>
            <a:r>
              <a:rPr kumimoji="0" lang="en-US" sz="2400" b="1" i="0" u="none" strike="noStrike" cap="none" normalizeH="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yang </a:t>
            </a:r>
            <a:r>
              <a:rPr kumimoji="0" lang="en-US" sz="2400" b="1" i="0" u="none" strike="noStrike" cap="none" normalizeH="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memberi</a:t>
            </a:r>
            <a:r>
              <a:rPr kumimoji="0" lang="en-US" sz="2400" b="1" i="0" u="none" strike="noStrike" cap="none" normalizeH="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harapan</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a:t>
            </a:r>
            <a:endParaRPr kumimoji="0" lang="en-US" sz="28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xmlns="" val="456103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0" y="1824964"/>
            <a:ext cx="9144000" cy="2400657"/>
          </a:xfrm>
          <a:prstGeom prst="rect">
            <a:avLst/>
          </a:prstGeom>
          <a:solidFill>
            <a:schemeClr val="accent6">
              <a:lumMod val="75000"/>
              <a:alpha val="18000"/>
            </a:schemeClr>
          </a:solidFill>
        </p:spPr>
        <p:txBody>
          <a:bodyPr wrap="square">
            <a:spAutoFit/>
          </a:bodyPr>
          <a:lstStyle/>
          <a:p>
            <a:pPr algn="ctr" fontAlgn="auto">
              <a:spcBef>
                <a:spcPts val="0"/>
              </a:spcBef>
              <a:spcAft>
                <a:spcPts val="0"/>
              </a:spcAft>
              <a:defRPr/>
            </a:pPr>
            <a:r>
              <a:rPr lang="ar-SA" sz="15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5000" b="1" dirty="0">
              <a:ln w="31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0" y="4748951"/>
            <a:ext cx="9144000" cy="1200329"/>
          </a:xfrm>
          <a:prstGeom prst="rect">
            <a:avLst/>
          </a:prstGeom>
          <a:solidFill>
            <a:srgbClr val="00B0F0"/>
          </a:solidFill>
          <a:ln w="57150">
            <a:noFill/>
          </a:ln>
        </p:spPr>
        <p:txBody>
          <a:bodyPr wrap="square">
            <a:spAutoFit/>
          </a:bodyPr>
          <a:lstStyle/>
          <a:p>
            <a:pPr algn="ctr" fontAlgn="auto">
              <a:spcBef>
                <a:spcPts val="0"/>
              </a:spcBef>
              <a:spcAft>
                <a:spcPts val="0"/>
              </a:spcAft>
              <a:defRPr/>
            </a:pPr>
            <a:r>
              <a:rPr lang="en-US" sz="36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Segala</a:t>
            </a:r>
            <a:r>
              <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puji-pujian</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hanya</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ar-SA"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 S.W.T.</a:t>
            </a:r>
            <a:endPar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563905"/>
            <a:ext cx="792961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xmlns="" val="456103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0" y="1785005"/>
            <a:ext cx="9144000" cy="4524315"/>
          </a:xfrm>
          <a:prstGeom prst="rect">
            <a:avLst/>
          </a:prstGeom>
          <a:solidFill>
            <a:srgbClr val="00B0F0">
              <a:alpha val="16000"/>
            </a:srgbClr>
          </a:solid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4800" b="1" i="0" u="none" strike="noStrike" kern="0" cap="none" spc="0" normalizeH="0" baseline="0" noProof="0" dirty="0" smtClean="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uLnTx/>
                <a:uFillTx/>
                <a:ea typeface="Times New Roman"/>
                <a:cs typeface="Traditional Arabic" pitchFamily="2" charset="-78"/>
              </a:rPr>
              <a:t>بَارَكَ اللهُ لِيْ وَلَكُمْ فِى الْقُرْآنِ 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فَاسْتَغْفِرُوْهُ، فَيَا فَوْزَ الْمُسْتَغْفِرِيْنَ، وَياَ نَجَاةَ التّآئِبِينَ.</a:t>
            </a:r>
            <a:endParaRPr kumimoji="0" lang="en-MY" sz="4800" b="1" i="0" u="none" strike="noStrike" kern="0" cap="none" spc="0" normalizeH="0" baseline="0" noProof="0" dirty="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uLnTx/>
              <a:uFillTx/>
              <a:cs typeface="Traditional Arabic" pitchFamily="2" charset="-78"/>
            </a:endParaRPr>
          </a:p>
        </p:txBody>
      </p:sp>
      <p:sp>
        <p:nvSpPr>
          <p:cNvPr id="4" name="AutoShape 9"/>
          <p:cNvSpPr>
            <a:spLocks noChangeArrowheads="1"/>
          </p:cNvSpPr>
          <p:nvPr/>
        </p:nvSpPr>
        <p:spPr bwMode="auto">
          <a:xfrm>
            <a:off x="228600" y="489605"/>
            <a:ext cx="2571776" cy="842986"/>
          </a:xfrm>
          <a:prstGeom prst="roundRect">
            <a:avLst>
              <a:gd name="adj" fmla="val 16667"/>
            </a:avLst>
          </a:prstGeom>
          <a:solidFill>
            <a:schemeClr val="accent6">
              <a:lumMod val="75000"/>
            </a:scheme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fontAlgn="auto">
              <a:spcBef>
                <a:spcPts val="0"/>
              </a:spcBef>
              <a:spcAft>
                <a:spcPts val="0"/>
              </a:spcAft>
              <a:defRPr/>
            </a:pP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PENUTUP</a:t>
            </a:r>
          </a:p>
        </p:txBody>
      </p:sp>
    </p:spTree>
    <p:extLst>
      <p:ext uri="{BB962C8B-B14F-4D97-AF65-F5344CB8AC3E}">
        <p14:creationId xmlns:p14="http://schemas.microsoft.com/office/powerpoint/2010/main" xmlns="" val="456103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User\Pictures\gambar\003_aya_soyfa_islamic_writin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Rectangle 4"/>
          <p:cNvSpPr/>
          <p:nvPr/>
        </p:nvSpPr>
        <p:spPr>
          <a:xfrm>
            <a:off x="928662" y="1500174"/>
            <a:ext cx="7215206" cy="4031873"/>
          </a:xfrm>
          <a:prstGeom prst="rect">
            <a:avLst/>
          </a:prstGeom>
          <a:noFill/>
        </p:spPr>
        <p:txBody>
          <a:bodyPr wrap="square">
            <a:spAutoFit/>
          </a:bodyPr>
          <a:lstStyle/>
          <a:p>
            <a:pPr algn="ctr">
              <a:defRPr/>
            </a:pP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Aamiin</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Ya</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Rabbal</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Aalamin</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t>
            </a:r>
          </a:p>
          <a:p>
            <a:pPr algn="ctr">
              <a:defRPr/>
            </a:pP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Tuhan</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Yang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Memperkenankan</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Doa</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Orang-orang</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Yang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Taat</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Berilah</a:t>
            </a:r>
            <a:r>
              <a:rPr lang="en-US" sz="3200" b="1" dirty="0"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Taufik</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Kepada</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Kami</a:t>
            </a:r>
            <a:r>
              <a:rPr lang="en-US" sz="3200" b="1" dirty="0"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Di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Dalam</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Mentaatimu</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Ampunilah</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Kepada</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Mereka</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Yang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Memohon</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Keampunan</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t>
            </a:r>
          </a:p>
          <a:p>
            <a:pPr algn="ctr">
              <a:defRPr/>
            </a:pP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Aamiin</a:t>
            </a:r>
            <a:endPar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endParaRPr>
          </a:p>
        </p:txBody>
      </p:sp>
      <p:sp>
        <p:nvSpPr>
          <p:cNvPr id="6" name="Rectangle 5"/>
          <p:cNvSpPr/>
          <p:nvPr/>
        </p:nvSpPr>
        <p:spPr>
          <a:xfrm>
            <a:off x="1214446" y="571480"/>
            <a:ext cx="6572264"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35454" cy="68580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914400" y="564232"/>
            <a:ext cx="7358018"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4" name="Rectangle 3"/>
          <p:cNvSpPr/>
          <p:nvPr/>
        </p:nvSpPr>
        <p:spPr>
          <a:xfrm>
            <a:off x="0" y="1926316"/>
            <a:ext cx="9144000" cy="1862048"/>
          </a:xfrm>
          <a:prstGeom prst="rect">
            <a:avLst/>
          </a:prstGeom>
          <a:solidFill>
            <a:schemeClr val="accent6">
              <a:lumMod val="75000"/>
              <a:alpha val="21000"/>
            </a:schemeClr>
          </a:solidFill>
        </p:spPr>
        <p:txBody>
          <a:bodyPr wrap="square">
            <a:spAutoFit/>
          </a:bodyPr>
          <a:lstStyle/>
          <a:p>
            <a:pPr algn="ctr" rtl="1" fontAlgn="auto">
              <a:spcBef>
                <a:spcPts val="0"/>
              </a:spcBef>
              <a:spcAft>
                <a:spcPts val="0"/>
              </a:spcAft>
              <a:defRPr/>
            </a:pPr>
            <a:r>
              <a:rPr lang="ar-SA" sz="11500" b="1" dirty="0" smtClean="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15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0" y="4193793"/>
            <a:ext cx="9144000" cy="1323439"/>
          </a:xfrm>
          <a:prstGeom prst="rect">
            <a:avLst/>
          </a:prstGeom>
          <a:solidFill>
            <a:srgbClr val="00B0F0"/>
          </a:solid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xmlns="" val="456103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285720" y="517173"/>
            <a:ext cx="847728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692651"/>
            <a:ext cx="9144000" cy="1938992"/>
          </a:xfrm>
          <a:prstGeom prst="rect">
            <a:avLst/>
          </a:prstGeom>
          <a:solidFill>
            <a:schemeClr val="accent6">
              <a:lumMod val="75000"/>
              <a:alpha val="24000"/>
            </a:schemeClr>
          </a:solidFill>
        </p:spPr>
        <p:txBody>
          <a:bodyPr wrap="square">
            <a:spAutoFit/>
          </a:bodyPr>
          <a:lstStyle/>
          <a:p>
            <a:pPr algn="ct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لآ إِلَهَ إِلاَّ اللهُ وَحْدَهُ لاَ شَرِيْكَ لَهُ، وَأَشْهَدُ أَنَّ مُحَمَّدًا عَبْدُهُ وَرَسُوْلُهُ.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3774519"/>
            <a:ext cx="9144000" cy="2246769"/>
          </a:xfrm>
          <a:prstGeom prst="rect">
            <a:avLst/>
          </a:prstGeom>
          <a:solidFill>
            <a:srgbClr val="00B0F0"/>
          </a:solid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xmlns="" val="456103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838200" y="458669"/>
            <a:ext cx="75009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563757"/>
            <a:ext cx="9144000" cy="2585323"/>
          </a:xfrm>
          <a:prstGeom prst="rect">
            <a:avLst/>
          </a:prstGeom>
          <a:solidFill>
            <a:schemeClr val="accent6">
              <a:lumMod val="75000"/>
              <a:alpha val="20000"/>
            </a:schemeClr>
          </a:solidFill>
        </p:spPr>
        <p:txBody>
          <a:bodyPr wrap="square">
            <a:spAutoFit/>
          </a:bodyPr>
          <a:lstStyle/>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وَبَارِكْ عَلَى سَيِّدِنَا وَنَبِيِّنَا وَمَوْلاَنَا مُحَمَّدٍ، وَعَلَى ءَالِهِ وَأَصْحَابِهِ وَمَنْ تَبِعَهُمْ بِإِحْسَانٍ إِلَى يَوْمِ الدِّيْن.</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350583"/>
            <a:ext cx="9144000" cy="2246769"/>
          </a:xfrm>
          <a:prstGeom prst="rect">
            <a:avLst/>
          </a:prstGeom>
          <a:solidFill>
            <a:srgbClr val="00B0F0"/>
          </a:solidFill>
          <a:ln w="57150">
            <a:noFill/>
          </a:ln>
        </p:spPr>
        <p:txBody>
          <a:bodyPr wrap="square">
            <a:spAutoFit/>
          </a:bodyPr>
          <a:lstStyle/>
          <a:p>
            <a:pPr algn="ctr">
              <a:defRPr/>
            </a:pP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ahli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semua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setia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pembalasan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xmlns="" val="456103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1600200" y="507137"/>
            <a:ext cx="6000792"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4063712"/>
            <a:ext cx="9144000" cy="2677656"/>
          </a:xfrm>
          <a:prstGeom prst="rect">
            <a:avLst/>
          </a:prstGeom>
          <a:solidFill>
            <a:srgbClr val="00B0F0"/>
          </a:solidFill>
          <a:ln w="57150">
            <a:noFill/>
          </a:ln>
        </p:spPr>
        <p:txBody>
          <a:bodyPr wrap="square">
            <a:spAutoFit/>
          </a:bodyPr>
          <a:lstStyle/>
          <a:p>
            <a:pPr algn="ctr">
              <a:defRPr/>
            </a:pP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Wahai</a:t>
            </a:r>
            <a:r>
              <a:rPr lang="en-US"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hamba-hamba</a:t>
            </a:r>
            <a:r>
              <a:rPr lang="en-US"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Taala</a:t>
            </a:r>
            <a:r>
              <a:rPr lang="en-US"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bersegeralah</a:t>
            </a:r>
            <a:r>
              <a:rPr lang="en-US"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memperolehi</a:t>
            </a:r>
            <a:r>
              <a:rPr lang="en-US"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keredhaan</a:t>
            </a:r>
            <a:r>
              <a:rPr lang="en-US"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rahmatnya</a:t>
            </a:r>
            <a:r>
              <a:rPr lang="en-US"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mengerjakan</a:t>
            </a:r>
            <a:r>
              <a:rPr lang="en-US"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kebaikan</a:t>
            </a:r>
            <a:r>
              <a:rPr lang="en-US"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jauhi</a:t>
            </a: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rPr>
              <a:t>lah</a:t>
            </a:r>
            <a:r>
              <a:rPr lang="en-US"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rPr>
              <a:t> </a:t>
            </a: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rPr>
              <a:t>daripada</a:t>
            </a:r>
            <a:r>
              <a:rPr lang="en-US"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rPr>
              <a:t> </a:t>
            </a: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rPr>
              <a:t>aktiviti</a:t>
            </a:r>
            <a:r>
              <a:rPr lang="en-US"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rPr>
              <a:t> yang </a:t>
            </a: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rPr>
              <a:t>sia-sia</a:t>
            </a:r>
            <a:r>
              <a:rPr lang="en-US"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rPr>
              <a:t> </a:t>
            </a: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rPr>
              <a:t>kerana</a:t>
            </a:r>
            <a:r>
              <a:rPr lang="en-US"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rPr>
              <a:t> </a:t>
            </a: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rPr>
              <a:t>ianya</a:t>
            </a:r>
            <a:r>
              <a:rPr lang="en-US"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rPr>
              <a:t> </a:t>
            </a: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rPr>
              <a:t>daripada</a:t>
            </a:r>
            <a:r>
              <a:rPr lang="en-US"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rPr>
              <a:t> </a:t>
            </a: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rPr>
              <a:t>syaitan</a:t>
            </a:r>
            <a:r>
              <a:rPr lang="en-US"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rPr>
              <a:t>.</a:t>
            </a:r>
            <a:endParaRPr lang="ms-MY"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0" y="1563757"/>
            <a:ext cx="9144000" cy="2585323"/>
          </a:xfrm>
          <a:prstGeom prst="rect">
            <a:avLst/>
          </a:prstGeom>
          <a:solidFill>
            <a:srgbClr val="FF9900">
              <a:alpha val="23000"/>
            </a:srgbClr>
          </a:solidFill>
        </p:spPr>
        <p:txBody>
          <a:bodyPr wrap="square">
            <a:spAutoFit/>
          </a:bodyPr>
          <a:lstStyle/>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يَا عِبَادَ اللهِ، اتَّقُوْا اللهَ تَعَالَى، وَسَارِعُوا إلِىَ مَرْضَاةِ الله وَرَحْمَتِهِ بِفِعْلِ الْخَيْرَاتِ، وَأَعْرِضُوا عَنِ اللَّغْوِ، فَإِنَّهُ مِنَ الشَّيْطَانِ.</a:t>
            </a:r>
            <a:endParaRPr lang="ms-MY" sz="5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Tree>
    <p:extLst>
      <p:ext uri="{BB962C8B-B14F-4D97-AF65-F5344CB8AC3E}">
        <p14:creationId xmlns:p14="http://schemas.microsoft.com/office/powerpoint/2010/main" xmlns="" val="456103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762000" y="643327"/>
            <a:ext cx="7643866"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AutoShape 9"/>
          <p:cNvSpPr>
            <a:spLocks noChangeArrowheads="1"/>
          </p:cNvSpPr>
          <p:nvPr/>
        </p:nvSpPr>
        <p:spPr bwMode="auto">
          <a:xfrm>
            <a:off x="2247944" y="1666420"/>
            <a:ext cx="4419600" cy="1061880"/>
          </a:xfrm>
          <a:prstGeom prst="roundRect">
            <a:avLst>
              <a:gd name="adj" fmla="val 16667"/>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600" b="1"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Tingkatkan</a:t>
            </a:r>
            <a:endParaRPr lang="en-US" sz="2600" b="1"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a:p>
            <a:pPr algn="ctr">
              <a:defRPr/>
            </a:pPr>
            <a:r>
              <a:rPr lang="en-US" sz="2600" b="1"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Taqwa</a:t>
            </a:r>
            <a:r>
              <a:rPr lang="en-US" sz="2600" b="1"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p>
        </p:txBody>
      </p:sp>
      <p:sp>
        <p:nvSpPr>
          <p:cNvPr id="5" name="AutoShape 9"/>
          <p:cNvSpPr>
            <a:spLocks noChangeArrowheads="1"/>
          </p:cNvSpPr>
          <p:nvPr/>
        </p:nvSpPr>
        <p:spPr bwMode="auto">
          <a:xfrm>
            <a:off x="381000" y="3228366"/>
            <a:ext cx="8358246" cy="1928826"/>
          </a:xfrm>
          <a:prstGeom prst="roundRect">
            <a:avLst>
              <a:gd name="adj" fmla="val 16667"/>
            </a:avLst>
          </a:prstGeom>
          <a:solidFill>
            <a:srgbClr val="002060"/>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Junjung</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segala</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perintahNya</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p>
          <a:p>
            <a:pPr algn="ctr">
              <a:defRPr/>
            </a:pP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jauhi</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segala</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laranganNya</a:t>
            </a:r>
            <a:endParaRPr lang="en-US" sz="26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6" name="Striped Right Arrow 5"/>
          <p:cNvSpPr/>
          <p:nvPr/>
        </p:nvSpPr>
        <p:spPr>
          <a:xfrm rot="5400000">
            <a:off x="3115403" y="2537165"/>
            <a:ext cx="571504" cy="642942"/>
          </a:xfrm>
          <a:prstGeom prst="stripedRightArrow">
            <a:avLst/>
          </a:prstGeom>
          <a:solidFill>
            <a:schemeClr val="bg1"/>
          </a:solidFill>
          <a:ln>
            <a:solidFill>
              <a:srgbClr val="481F67"/>
            </a:solidFill>
          </a:ln>
          <a:effectLst>
            <a:glow rad="101600">
              <a:srgbClr val="7030A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7" name="Striped Right Arrow 6"/>
          <p:cNvSpPr/>
          <p:nvPr/>
        </p:nvSpPr>
        <p:spPr>
          <a:xfrm rot="5400000">
            <a:off x="5115667" y="2608603"/>
            <a:ext cx="571504" cy="642942"/>
          </a:xfrm>
          <a:prstGeom prst="stripedRightArrow">
            <a:avLst/>
          </a:prstGeom>
          <a:solidFill>
            <a:schemeClr val="bg1"/>
          </a:solidFill>
          <a:ln>
            <a:solidFill>
              <a:srgbClr val="481F67"/>
            </a:solidFill>
          </a:ln>
          <a:effectLst>
            <a:glow rad="101600">
              <a:srgbClr val="7030A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xmlns="" val="456103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467544" y="595420"/>
            <a:ext cx="8331127" cy="523220"/>
          </a:xfrm>
          <a:prstGeom prst="rect">
            <a:avLst/>
          </a:prstGeom>
        </p:spPr>
        <p:txBody>
          <a:bodyPr wrap="none">
            <a:spAutoFit/>
          </a:bodyPr>
          <a:lstStyle/>
          <a:p>
            <a:pPr algn="ct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Memberi</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didikan</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terbaik</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untuk</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anak-anak</a:t>
            </a:r>
            <a:endParaRPr lang="en-US" sz="2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AutoShape 9"/>
          <p:cNvSpPr>
            <a:spLocks noChangeArrowheads="1"/>
          </p:cNvSpPr>
          <p:nvPr/>
        </p:nvSpPr>
        <p:spPr bwMode="auto">
          <a:xfrm>
            <a:off x="357158" y="1952742"/>
            <a:ext cx="8175282" cy="1008112"/>
          </a:xfrm>
          <a:prstGeom prst="roundRect">
            <a:avLst>
              <a:gd name="adj" fmla="val 16667"/>
            </a:avLst>
          </a:prstGeom>
          <a:solidFill>
            <a:srgbClr val="C00000"/>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Menjadi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contoh</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teladan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baik</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untuk</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anak</a:t>
            </a:r>
            <a:endParaRPr lang="en-US" sz="2400" dirty="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endParaRPr>
          </a:p>
        </p:txBody>
      </p:sp>
      <p:sp>
        <p:nvSpPr>
          <p:cNvPr id="7" name="AutoShape 9"/>
          <p:cNvSpPr>
            <a:spLocks noChangeArrowheads="1"/>
          </p:cNvSpPr>
          <p:nvPr/>
        </p:nvSpPr>
        <p:spPr bwMode="auto">
          <a:xfrm>
            <a:off x="251520" y="3356992"/>
            <a:ext cx="8715436" cy="1285884"/>
          </a:xfrm>
          <a:prstGeom prst="roundRect">
            <a:avLst>
              <a:gd name="adj" fmla="val 16667"/>
            </a:avLst>
          </a:prstGeom>
          <a:solidFill>
            <a:srgbClr val="C00000">
              <a:alpha val="57000"/>
            </a:srgb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5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Perbanyakkan</a:t>
            </a:r>
            <a:r>
              <a:rPr lang="en-US" sz="25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5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doa</a:t>
            </a:r>
            <a:r>
              <a:rPr lang="en-US" sz="25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5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kebaikan</a:t>
            </a:r>
            <a:r>
              <a:rPr lang="en-US" sz="25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5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untuk</a:t>
            </a:r>
            <a:r>
              <a:rPr lang="en-US" sz="25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5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anak-anak</a:t>
            </a:r>
            <a:endParaRPr lang="en-US" sz="2500" dirty="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endParaRPr>
          </a:p>
        </p:txBody>
      </p:sp>
      <p:sp>
        <p:nvSpPr>
          <p:cNvPr id="6" name="Curved Left Arrow 5"/>
          <p:cNvSpPr/>
          <p:nvPr/>
        </p:nvSpPr>
        <p:spPr>
          <a:xfrm rot="20711971">
            <a:off x="7917711" y="2649664"/>
            <a:ext cx="775451" cy="1142259"/>
          </a:xfrm>
          <a:prstGeom prst="curvedLeftArrow">
            <a:avLst/>
          </a:prstGeom>
          <a:solidFill>
            <a:schemeClr val="bg1"/>
          </a:solidFill>
          <a:ln>
            <a:solidFill>
              <a:srgbClr val="7B25AB"/>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chemeClr val="tx1"/>
              </a:solidFill>
              <a:effectLst>
                <a:glow rad="101600">
                  <a:schemeClr val="tx1">
                    <a:alpha val="60000"/>
                  </a:schemeClr>
                </a:glow>
              </a:effectLst>
            </a:endParaRPr>
          </a:p>
        </p:txBody>
      </p:sp>
    </p:spTree>
    <p:extLst>
      <p:ext uri="{BB962C8B-B14F-4D97-AF65-F5344CB8AC3E}">
        <p14:creationId xmlns:p14="http://schemas.microsoft.com/office/powerpoint/2010/main" xmlns="" val="456103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1066800" y="590290"/>
            <a:ext cx="71438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bacaan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Down Arrow 3"/>
          <p:cNvSpPr/>
          <p:nvPr/>
        </p:nvSpPr>
        <p:spPr>
          <a:xfrm>
            <a:off x="1209676" y="1916832"/>
            <a:ext cx="6408712" cy="3888432"/>
          </a:xfrm>
          <a:prstGeom prst="downArrow">
            <a:avLst/>
          </a:prstGeom>
          <a:solidFill>
            <a:srgbClr val="FF0066"/>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Perbanyakkan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bacaan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selawat</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hadrat</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junjungan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besar</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Nabi</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Muhammad S.A.W</a:t>
            </a:r>
            <a:endParaRPr lang="en-MY" sz="2400" dirty="0"/>
          </a:p>
        </p:txBody>
      </p:sp>
      <p:sp>
        <p:nvSpPr>
          <p:cNvPr id="5" name="Sun 4"/>
          <p:cNvSpPr/>
          <p:nvPr/>
        </p:nvSpPr>
        <p:spPr>
          <a:xfrm>
            <a:off x="3801964" y="4581128"/>
            <a:ext cx="1224136" cy="1074420"/>
          </a:xfrm>
          <a:prstGeom prst="sun">
            <a:avLst/>
          </a:prstGeom>
          <a:solidFill>
            <a:srgbClr val="FFC000"/>
          </a:solidFill>
          <a:ln>
            <a:solidFill>
              <a:srgbClr val="00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miley Face 5"/>
          <p:cNvSpPr/>
          <p:nvPr/>
        </p:nvSpPr>
        <p:spPr>
          <a:xfrm>
            <a:off x="2433812" y="1628800"/>
            <a:ext cx="642942" cy="642942"/>
          </a:xfrm>
          <a:prstGeom prst="smileyFace">
            <a:avLst/>
          </a:prstGeom>
          <a:solidFill>
            <a:schemeClr val="tx1"/>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56103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666696" y="550421"/>
            <a:ext cx="7715304"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574790"/>
            <a:ext cx="9144000" cy="2862322"/>
          </a:xfrm>
          <a:prstGeom prst="rect">
            <a:avLst/>
          </a:prstGeom>
          <a:solidFill>
            <a:schemeClr val="accent6">
              <a:lumMod val="75000"/>
              <a:alpha val="20000"/>
            </a:schemeClr>
          </a:solidFill>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لآ إِلَهَ إِلاَّ اللهُ وَحْدَهُ لاَ شَرِيْكَ لَهُ، </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 الْمَبْعُوْثُ رَحْمَةً لِلْعَالَمِيْن.</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566607"/>
            <a:ext cx="9144000" cy="2246769"/>
          </a:xfrm>
          <a:prstGeom prst="rect">
            <a:avLst/>
          </a:prstGeom>
          <a:solidFill>
            <a:srgbClr val="00B0F0"/>
          </a:solid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membawa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rahmat</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untuk</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sekalian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alam</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xmlns="" val="456103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cstate="print">
            <a:duotone>
              <a:prstClr val="black"/>
              <a:srgbClr val="FFC000">
                <a:tint val="45000"/>
                <a:satMod val="400000"/>
              </a:srgbClr>
            </a:duotone>
            <a:lum bright="-20000" contrast="40000"/>
          </a:blip>
          <a:srcRect/>
          <a:stretch>
            <a:fillRect/>
          </a:stretch>
        </p:blipFill>
        <p:spPr bwMode="auto">
          <a:xfrm>
            <a:off x="0" y="1071546"/>
            <a:ext cx="9144000"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0" y="214290"/>
            <a:ext cx="3214678"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solidFill>
            <a:srgbClr val="07EF4F"/>
          </a:solidFill>
          <a:ln w="9525" algn="in">
            <a:noFill/>
            <a:miter lim="800000"/>
            <a:headEnd/>
            <a:tailEnd/>
          </a:ln>
          <a:effectLst/>
        </p:spPr>
      </p:pic>
      <p:sp>
        <p:nvSpPr>
          <p:cNvPr id="3" name="Rectangle 2"/>
          <p:cNvSpPr>
            <a:spLocks noChangeArrowheads="1"/>
          </p:cNvSpPr>
          <p:nvPr/>
        </p:nvSpPr>
        <p:spPr bwMode="auto">
          <a:xfrm>
            <a:off x="0" y="3657600"/>
            <a:ext cx="9144000" cy="2914648"/>
          </a:xfrm>
          <a:prstGeom prst="rect">
            <a:avLst/>
          </a:prstGeom>
          <a:solidFill>
            <a:srgbClr val="7030A0">
              <a:alpha val="32000"/>
            </a:srgbClr>
          </a:solidFill>
          <a:ln w="9525">
            <a:noFill/>
            <a:round/>
            <a:headEnd/>
            <a:tailEnd/>
          </a:ln>
          <a:effectLst/>
        </p:spPr>
        <p:txBody>
          <a:bodyPr lIns="90000" tIns="46800" rIns="90000" bIns="46800" anchor="ctr"/>
          <a:lstStyle/>
          <a:p>
            <a:pPr algn="ct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ar-SA"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Ya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Allah,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kurniakanlah</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keredhaan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kepada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Khulafa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Rasyidin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dan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sahabat</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seluruhnya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serta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para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tabiin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dengan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ihsan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p>
          <a:p>
            <a:pPr algn="ct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hingga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hari</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kemudian</a:t>
            </a:r>
            <a:r>
              <a:rPr lang="en-GB" sz="3200" b="1" kern="0"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a:t>
            </a:r>
            <a:endParaRPr lang="en-GB" sz="3200" b="1" kern="0"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endParaRPr>
          </a:p>
        </p:txBody>
      </p:sp>
      <p:sp>
        <p:nvSpPr>
          <p:cNvPr id="4" name="Rectangle 3"/>
          <p:cNvSpPr/>
          <p:nvPr/>
        </p:nvSpPr>
        <p:spPr>
          <a:xfrm>
            <a:off x="0" y="1196876"/>
            <a:ext cx="9144000" cy="2308324"/>
          </a:xfrm>
          <a:prstGeom prst="rect">
            <a:avLst/>
          </a:prstGeom>
          <a:solidFill>
            <a:schemeClr val="accent6">
              <a:lumMod val="50000"/>
              <a:alpha val="31000"/>
            </a:schemeClr>
          </a:solidFill>
        </p:spPr>
        <p:txBody>
          <a:bodyPr wrap="square">
            <a:spAutoFit/>
          </a:bodyPr>
          <a:lstStyle/>
          <a:p>
            <a:pPr algn="ctr" rtl="1">
              <a:defRPr/>
            </a:pPr>
            <a:r>
              <a:rPr lang="ar-EG" sz="4800" b="1" kern="0" dirty="0">
                <a:ln>
                  <a:solidFill>
                    <a:srgbClr val="FFFF00"/>
                  </a:solidFill>
                </a:ln>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الْخُلَفَآءِ الرَّاشِدِيْن وَعَنْ بَقِيَّةِ الصَّحَابَةِ وَالْقَرَابَةِ أَجْمَعِيْن وَالتَّابِعِيْنَ وَتَابِعِي التَّابِعِيْنَ لَهُمْ بِإِحْسَانٍ إِلىَ يَوْمِ الدِّيْن. </a:t>
            </a:r>
            <a:endParaRPr lang="en-MY" sz="4800" kern="0" dirty="0">
              <a:ln>
                <a:solidFill>
                  <a:srgbClr val="FFFF00"/>
                </a:solidFill>
              </a:ln>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p:nvPr/>
        </p:nvSpPr>
        <p:spPr>
          <a:xfrm>
            <a:off x="0" y="1571612"/>
            <a:ext cx="9144000" cy="1785104"/>
          </a:xfrm>
          <a:prstGeom prst="rect">
            <a:avLst/>
          </a:prstGeom>
          <a:solidFill>
            <a:schemeClr val="accent6">
              <a:lumMod val="50000"/>
              <a:alpha val="30000"/>
            </a:schemeClr>
          </a:solidFill>
        </p:spPr>
        <p:txBody>
          <a:bodyPr wrap="square">
            <a:spAutoFit/>
          </a:bodyPr>
          <a:lstStyle/>
          <a:p>
            <a:pPr algn="ctr" rtl="1">
              <a:defRPr/>
            </a:pPr>
            <a:r>
              <a:rPr lang="ar-SA" sz="5500" b="1" dirty="0" smtClean="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اللَّهُمَّ اغْفِرْ وِالْمُؤْمِنِيْنَ وَالْمُؤمِنَاتِ وَالْمُسلِمِيْنَ </a:t>
            </a:r>
            <a:r>
              <a:rPr lang="ar-SA" sz="5500" b="1" dirty="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وَالْمُسلِمَاتِ </a:t>
            </a:r>
            <a:r>
              <a:rPr lang="ar-SA" sz="5500" b="1" dirty="0" smtClean="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اﻷَحْيَآءِ مِنْهُمْ وَاﻷَمْوَاتِ</a:t>
            </a:r>
            <a:endParaRPr lang="en-US" sz="5500" dirty="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endParaRPr>
          </a:p>
        </p:txBody>
      </p:sp>
      <p:sp>
        <p:nvSpPr>
          <p:cNvPr id="4" name="Rectangle 1"/>
          <p:cNvSpPr>
            <a:spLocks noChangeArrowheads="1"/>
          </p:cNvSpPr>
          <p:nvPr/>
        </p:nvSpPr>
        <p:spPr bwMode="auto">
          <a:xfrm>
            <a:off x="0" y="3557566"/>
            <a:ext cx="9144000" cy="3071834"/>
          </a:xfrm>
          <a:prstGeom prst="rect">
            <a:avLst/>
          </a:prstGeom>
          <a:solidFill>
            <a:srgbClr val="7030A0">
              <a:alpha val="38000"/>
            </a:srgbClr>
          </a:solidFill>
          <a:ln w="9525">
            <a:noFill/>
            <a:round/>
            <a:headEnd/>
            <a:tailEnd/>
          </a:ln>
          <a:effectLst/>
        </p:spPr>
        <p:txBody>
          <a:bodyPr lIns="90000" tIns="46800" rIns="90000" bIns="46800" anchor="ctr"/>
          <a:lstStyle/>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Ya</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Allah,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Ampunkanlah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Dosa</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Golongan</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Mu’minin</a:t>
            </a:r>
            <a:r>
              <a:rPr lang="en-GB" sz="3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Dan </a:t>
            </a:r>
            <a:r>
              <a:rPr lang="en-US" sz="3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Mu’minaat</a:t>
            </a:r>
            <a:r>
              <a:rPr lang="en-US" sz="3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a:t>
            </a:r>
            <a:r>
              <a:rPr lang="en-GB" sz="3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Muslimin</a:t>
            </a:r>
            <a:r>
              <a:rPr lang="en-GB" sz="3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Dan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Muslimat</a:t>
            </a:r>
            <a:r>
              <a:rPr lang="en-GB" sz="3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Samada</a:t>
            </a:r>
            <a:r>
              <a:rPr lang="en-GB" sz="3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Yang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Masih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Hidup</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Atau</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Yang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Telah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Mati</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0" y="1143000"/>
            <a:ext cx="9144000" cy="4524315"/>
          </a:xfrm>
          <a:prstGeom prst="rect">
            <a:avLst/>
          </a:prstGeom>
          <a:solidFill>
            <a:schemeClr val="accent5">
              <a:lumMod val="75000"/>
              <a:alpha val="12000"/>
            </a:schemeClr>
          </a:solidFill>
          <a:ln w="9525">
            <a:noFill/>
            <a:miter lim="800000"/>
            <a:headEnd/>
            <a:tailEnd/>
          </a:ln>
          <a:effectLst>
            <a:prstShdw prst="shdw17" dist="17961" dir="2700000">
              <a:schemeClr val="bg2"/>
            </a:prstShdw>
          </a:effectLst>
        </p:spPr>
        <p:txBody>
          <a:bodyPr wrap="square">
            <a:spAutoFit/>
          </a:bodyPr>
          <a:lstStyle/>
          <a:p>
            <a:pPr algn="ctr">
              <a:defRPr/>
            </a:pPr>
            <a:r>
              <a:rPr lang="en-US" sz="3200" b="1" dirty="0" err="1">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3200" b="1"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Allah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Muliakanlah</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Orang-orang</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Islam.</a:t>
            </a:r>
          </a:p>
          <a:p>
            <a:pPr algn="ctr">
              <a:defRPr/>
            </a:pP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Tolonglah</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Orang-orang</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serta</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himpunkanlah</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mereka</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di</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atas</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landasan</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kebenaran</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agama.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Hancurkanlah</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kekufuran</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orang</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orang</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syirik</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serta</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orang</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munafik</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juga</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musuh-musuhMu</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serta</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musuh-musuh</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agama.</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0" y="1142984"/>
            <a:ext cx="9144000" cy="4247317"/>
          </a:xfrm>
          <a:prstGeom prst="rect">
            <a:avLst/>
          </a:prstGeom>
          <a:solidFill>
            <a:schemeClr val="accent5">
              <a:lumMod val="75000"/>
              <a:alpha val="8000"/>
            </a:schemeClr>
          </a:solidFill>
          <a:ln w="9525">
            <a:noFill/>
            <a:miter lim="800000"/>
            <a:headEnd/>
            <a:tailEnd/>
          </a:ln>
          <a:effectLst>
            <a:prstShdw prst="shdw17" dist="17961" dir="2700000">
              <a:schemeClr val="bg2"/>
            </a:prstShdw>
          </a:effectLst>
        </p:spPr>
        <p:txBody>
          <a:bodyPr wrap="square">
            <a:spAutoFit/>
          </a:bodyPr>
          <a:lstStyle/>
          <a:p>
            <a:pPr algn="ctr">
              <a:defRPr/>
            </a:pP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Ya</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Allah…</a:t>
            </a:r>
          </a:p>
          <a:p>
            <a:pPr algn="ctr">
              <a:defRPr/>
            </a:pP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Ampunkanlah</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Dosa-dosa</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Saudara-saudara</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Yang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Terdahulu</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Telah</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Beriman</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Janganlah</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Engkau</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Biarkan</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Kedengkian</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Dalam</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Hati</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Terhadap</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Orang-orang</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Yang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Beriman.Sesungguhnya</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Engkau</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Maha</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Penyantun</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Maha</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Penyayang</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a:t>
            </a:r>
          </a:p>
          <a:p>
            <a:pPr algn="ctr">
              <a:defRPr/>
            </a:pPr>
            <a:endPar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0" y="1214422"/>
            <a:ext cx="9067800" cy="4832092"/>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Ya</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Allah …</a:t>
            </a:r>
          </a:p>
          <a:p>
            <a:pPr algn="ctr">
              <a:defRPr/>
            </a:pP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Telah</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Menzalimi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Diri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Sendiri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endPar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Dan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Sekiranya</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Engkau</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Tidak</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Mengampunkan</a:t>
            </a: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Merahmati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endPar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err="1"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Nescaya</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Akan</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Menjadi</a:t>
            </a:r>
            <a:endPar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Orang</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Yang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Rugi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a:t>
            </a:r>
          </a:p>
          <a:p>
            <a:pPr algn="ctr">
              <a:defRPr/>
            </a:pPr>
            <a:r>
              <a:rPr lang="en-US" sz="2800" b="1" dirty="0" err="1"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Ya</a:t>
            </a: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Allah… </a:t>
            </a:r>
          </a:p>
          <a:p>
            <a:pPr algn="ctr">
              <a:defRPr/>
            </a:pP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Kurniakanlah</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Kepada</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Kebaikan</a:t>
            </a:r>
            <a:endPar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Di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Dunia</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Kebaikan</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Di </a:t>
            </a:r>
            <a:endPar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err="1"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Akhirat</a:t>
            </a: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Serta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Hindarilah</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endPar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Dari </a:t>
            </a:r>
            <a:r>
              <a:rPr lang="en-US" sz="2800" b="1" dirty="0" err="1"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Seksaan</a:t>
            </a: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Neraka</a:t>
            </a: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endPar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r="1562"/>
          <a:stretch>
            <a:fillRect/>
          </a:stretch>
        </p:blipFill>
        <p:spPr bwMode="auto">
          <a:xfrm>
            <a:off x="-17092" y="0"/>
            <a:ext cx="9144000" cy="68580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728610" y="404664"/>
            <a:ext cx="75009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563757"/>
            <a:ext cx="9144000" cy="2585323"/>
          </a:xfrm>
          <a:prstGeom prst="rect">
            <a:avLst/>
          </a:prstGeom>
          <a:solidFill>
            <a:schemeClr val="accent6">
              <a:lumMod val="75000"/>
              <a:alpha val="20000"/>
            </a:schemeClr>
          </a:solidFill>
        </p:spPr>
        <p:txBody>
          <a:bodyPr wrap="square">
            <a:spAutoFit/>
          </a:bodyPr>
          <a:lstStyle/>
          <a:p>
            <a:pPr lvl="0" algn="ctr" rtl="1" fontAlgn="base">
              <a:spcBef>
                <a:spcPct val="0"/>
              </a:spcBef>
              <a:spcAft>
                <a:spcPct val="0"/>
              </a:spcAft>
            </a:pP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latin typeface="Verdana" pitchFamily="34" charset="0"/>
                <a:ea typeface="Times New Roman" pitchFamily="18" charset="0"/>
                <a:cs typeface="Traditional Arabic" pitchFamily="2" charset="-78"/>
              </a:rPr>
              <a:t>اللَّهُمَّ صَلِّ وَسَلِّمْ وَبَارِكْ عَلَى سَيِّدِنَا وَحَبِيْبِنَا وَشَفِيْعِنَا وَمَوْلاَنَا مُحَمَّدٍ أَشْرَفِ الأَنْبِيَاءِ وَالْمُرْسَلِيْنَ، وَعَلَى ءَالِهِ وَأَصْحَابِهِ أَجْمَعِيْن.</a:t>
            </a:r>
            <a:endParaRPr lang="ar-EG" sz="4400" dirty="0" smtClean="0">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0" y="4221088"/>
            <a:ext cx="9144000" cy="2246769"/>
          </a:xfrm>
          <a:prstGeom prst="rect">
            <a:avLst/>
          </a:prstGeom>
          <a:solidFill>
            <a:srgbClr val="00B0F0"/>
          </a:solidFill>
          <a:ln w="57150">
            <a:noFill/>
          </a:ln>
        </p:spPr>
        <p:txBody>
          <a:bodyPr wrap="square">
            <a:spAutoFit/>
          </a:bodyPr>
          <a:lstStyle/>
          <a:p>
            <a:pPr algn="ctr">
              <a:defRPr/>
            </a:pP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kekasih</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dab </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yang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memberi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syafaat</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iaitu</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xmlns="" val="456103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32" y="-1084"/>
            <a:ext cx="9144032" cy="6859084"/>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l="5238" r="25177" b="4184"/>
          <a:stretch>
            <a:fillRect/>
          </a:stretch>
        </p:blipFill>
        <p:spPr bwMode="auto">
          <a:xfrm>
            <a:off x="0" y="0"/>
            <a:ext cx="9144000" cy="68580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1295400" y="546521"/>
            <a:ext cx="685804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2" y="1778040"/>
            <a:ext cx="9144032" cy="1938992"/>
          </a:xfrm>
          <a:prstGeom prst="rect">
            <a:avLst/>
          </a:prstGeom>
          <a:solidFill>
            <a:schemeClr val="accent6">
              <a:lumMod val="75000"/>
              <a:alpha val="21000"/>
            </a:schemeClr>
          </a:solidFill>
        </p:spPr>
        <p:txBody>
          <a:bodyPr wrap="square">
            <a:spAutoFit/>
          </a:bodyPr>
          <a:lstStyle/>
          <a:p>
            <a:pPr algn="ctr" rtl="1">
              <a:defRPr/>
            </a:pP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أَمَّا بَعْدُ، فَيَا إِخْوَانِىَ الْمُسْلِمِيْنَ، اتَّقُواللهَ حَقَّ تُقَاتِهِ،</a:t>
            </a:r>
            <a:r>
              <a:rPr lang="en-US" sz="6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بِامْتِثَالِ أَوَامِرِهِ، وَاجْتِنَابِ نَوَاهِيْه</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a:t>
            </a:r>
            <a:endParaRPr lang="en-US" sz="6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4293096"/>
            <a:ext cx="9144000" cy="1631216"/>
          </a:xfrm>
          <a:prstGeom prst="rect">
            <a:avLst/>
          </a:prstGeom>
          <a:solidFill>
            <a:srgbClr val="00B0F0"/>
          </a:solidFill>
          <a:ln w="57150">
            <a:noFill/>
          </a:ln>
        </p:spPr>
        <p:txBody>
          <a:bodyPr wrap="square">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Wahai</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saudara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sekalian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bertaqwalah</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kamu</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kepada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Allah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dengan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sebenar-benarnya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dengan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mematuhi</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segala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perintahNya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menjauhi</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segala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laranganNya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endParaRPr lang="en-GB"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endParaRPr>
          </a:p>
        </p:txBody>
      </p:sp>
    </p:spTree>
    <p:extLst>
      <p:ext uri="{BB962C8B-B14F-4D97-AF65-F5344CB8AC3E}">
        <p14:creationId xmlns:p14="http://schemas.microsoft.com/office/powerpoint/2010/main" xmlns="" val="456103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762000" y="620688"/>
            <a:ext cx="7643866"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AutoShape 9"/>
          <p:cNvSpPr>
            <a:spLocks noChangeArrowheads="1"/>
          </p:cNvSpPr>
          <p:nvPr/>
        </p:nvSpPr>
        <p:spPr bwMode="auto">
          <a:xfrm>
            <a:off x="2290802" y="2093338"/>
            <a:ext cx="4419600" cy="1061880"/>
          </a:xfrm>
          <a:prstGeom prst="roundRect">
            <a:avLst>
              <a:gd name="adj" fmla="val 16667"/>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600" b="1"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Tingkatkan</a:t>
            </a:r>
            <a:endParaRPr lang="en-US" sz="2600" b="1"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a:p>
            <a:pPr algn="ctr">
              <a:defRPr/>
            </a:pPr>
            <a:r>
              <a:rPr lang="en-US" sz="2600" b="1"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Taqwa</a:t>
            </a:r>
            <a:r>
              <a:rPr lang="en-US" sz="2600" b="1"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p>
        </p:txBody>
      </p:sp>
      <p:sp>
        <p:nvSpPr>
          <p:cNvPr id="5" name="AutoShape 9"/>
          <p:cNvSpPr>
            <a:spLocks noChangeArrowheads="1"/>
          </p:cNvSpPr>
          <p:nvPr/>
        </p:nvSpPr>
        <p:spPr bwMode="auto">
          <a:xfrm>
            <a:off x="1066800" y="3583846"/>
            <a:ext cx="7072362" cy="1357322"/>
          </a:xfrm>
          <a:prstGeom prst="roundRect">
            <a:avLst>
              <a:gd name="adj" fmla="val 16667"/>
            </a:avLst>
          </a:prstGeom>
          <a:solidFill>
            <a:srgbClr val="002060"/>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endPar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a:p>
            <a:pPr algn="ctr">
              <a:defRPr/>
            </a:pP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Laksanaka</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segala</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perintahNya</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p>
          <a:p>
            <a:pPr algn="ctr">
              <a:defRPr/>
            </a:pP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jauhi</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segala</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laranganNya</a:t>
            </a:r>
            <a:endPar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a:p>
            <a:pPr algn="ctr">
              <a:defRPr/>
            </a:pPr>
            <a:endParaRPr lang="en-US" sz="26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6" name="Striped Right Arrow 5"/>
          <p:cNvSpPr/>
          <p:nvPr/>
        </p:nvSpPr>
        <p:spPr>
          <a:xfrm rot="5400000">
            <a:off x="3158261" y="2964083"/>
            <a:ext cx="571504" cy="642942"/>
          </a:xfrm>
          <a:prstGeom prst="stripedRightArrow">
            <a:avLst/>
          </a:prstGeom>
          <a:solidFill>
            <a:schemeClr val="bg1"/>
          </a:solidFill>
          <a:ln>
            <a:solidFill>
              <a:srgbClr val="481F67"/>
            </a:solidFill>
          </a:ln>
          <a:effectLst>
            <a:glow rad="101600">
              <a:srgbClr val="7030A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7" name="Striped Right Arrow 6"/>
          <p:cNvSpPr/>
          <p:nvPr/>
        </p:nvSpPr>
        <p:spPr>
          <a:xfrm rot="5400000">
            <a:off x="5158525" y="3035521"/>
            <a:ext cx="571504" cy="642942"/>
          </a:xfrm>
          <a:prstGeom prst="stripedRightArrow">
            <a:avLst/>
          </a:prstGeom>
          <a:solidFill>
            <a:schemeClr val="bg1"/>
          </a:solidFill>
          <a:ln>
            <a:solidFill>
              <a:srgbClr val="481F67"/>
            </a:solidFill>
          </a:ln>
          <a:effectLst>
            <a:glow rad="101600">
              <a:srgbClr val="7030A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xmlns="" val="456103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4361"/>
            <a:ext cx="9144000" cy="68823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252570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928662" y="498738"/>
            <a:ext cx="7215238" cy="553998"/>
          </a:xfrm>
          <a:prstGeom prst="rect">
            <a:avLst/>
          </a:prstGeom>
        </p:spPr>
        <p:txBody>
          <a:bodyPr wrap="square">
            <a:spAutoFit/>
          </a:bodyPr>
          <a:lstStyle/>
          <a:p>
            <a:pPr algn="ct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Mensyukuri</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nikmat</a:t>
            </a:r>
            <a:endParaRPr lang="en-US" sz="3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Rounded Rectangle 3"/>
          <p:cNvSpPr/>
          <p:nvPr/>
        </p:nvSpPr>
        <p:spPr>
          <a:xfrm>
            <a:off x="428596" y="1876396"/>
            <a:ext cx="4524404" cy="1400204"/>
          </a:xfrm>
          <a:prstGeom prst="roundRect">
            <a:avLst>
              <a:gd name="adj" fmla="val 0"/>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54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Pasangan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hidup</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anak-anak</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keturunan</a:t>
            </a:r>
            <a:endPar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Snip Same Side Corner Rectangle 4"/>
          <p:cNvSpPr/>
          <p:nvPr/>
        </p:nvSpPr>
        <p:spPr>
          <a:xfrm>
            <a:off x="5105400" y="2996952"/>
            <a:ext cx="3715072" cy="1622684"/>
          </a:xfrm>
          <a:prstGeom prst="snip2SameRect">
            <a:avLst>
              <a:gd name="adj1" fmla="val 8485"/>
              <a:gd name="adj2" fmla="val 9546"/>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57150">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Rezeki</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melimpah</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ruah</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Pentagon 5"/>
          <p:cNvSpPr/>
          <p:nvPr/>
        </p:nvSpPr>
        <p:spPr>
          <a:xfrm rot="5400000">
            <a:off x="-47628" y="1495428"/>
            <a:ext cx="1143008" cy="285752"/>
          </a:xfrm>
          <a:prstGeom prst="homePlate">
            <a:avLst/>
          </a:prstGeom>
          <a:solidFill>
            <a:srgbClr val="00B0F0">
              <a:alpha val="79000"/>
            </a:srgb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7" name="Down Arrow 6"/>
          <p:cNvSpPr/>
          <p:nvPr/>
        </p:nvSpPr>
        <p:spPr>
          <a:xfrm>
            <a:off x="5105400" y="4800600"/>
            <a:ext cx="3487034" cy="1981200"/>
          </a:xfrm>
          <a:prstGeom prst="downArrow">
            <a:avLst/>
          </a:prstGeom>
          <a:solidFill>
            <a:schemeClr val="bg1"/>
          </a:solidFill>
          <a:ln>
            <a:solidFill>
              <a:srgbClr val="00B0F0"/>
            </a:solidFill>
          </a:ln>
          <a:effectLst>
            <a:glow rad="139700">
              <a:srgbClr val="481F67">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entagon 7"/>
          <p:cNvSpPr/>
          <p:nvPr/>
        </p:nvSpPr>
        <p:spPr>
          <a:xfrm rot="5400000">
            <a:off x="4229100" y="2019300"/>
            <a:ext cx="2057400" cy="304800"/>
          </a:xfrm>
          <a:prstGeom prst="homePlate">
            <a:avLst/>
          </a:prstGeom>
          <a:solidFill>
            <a:srgbClr val="00B0F0">
              <a:alpha val="79000"/>
            </a:srgb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Tree>
    <p:extLst>
      <p:ext uri="{BB962C8B-B14F-4D97-AF65-F5344CB8AC3E}">
        <p14:creationId xmlns:p14="http://schemas.microsoft.com/office/powerpoint/2010/main" xmlns="" val="456103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785786" y="413604"/>
            <a:ext cx="7643866" cy="954107"/>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An-</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Nahl</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72</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624732"/>
            <a:ext cx="9144000" cy="2308324"/>
          </a:xfrm>
          <a:prstGeom prst="rect">
            <a:avLst/>
          </a:prstGeom>
          <a:solidFill>
            <a:schemeClr val="accent6">
              <a:lumMod val="75000"/>
              <a:alpha val="23000"/>
            </a:schemeClr>
          </a:solidFill>
        </p:spPr>
        <p:txBody>
          <a:bodyPr wrap="square">
            <a:spAutoFit/>
          </a:bodyPr>
          <a:lstStyle/>
          <a:p>
            <a:pPr algn="ctr"/>
            <a:r>
              <a:rPr lang="ar-DZ"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وَاللهُ جَعَلَ لَكُم مِّنْ أَنفُسِكُمْ أَزْوَاجًا وَجَعَلَ لَكُم مِّنْ أَزْوَاجِكُم بَنِينَ وَحَفَدَةً وَرَزَقَكُم مِّنَ الطَّيِّبَاتِ أَفَبِالْبَاطِلِ يُؤْمِنُونَ وَبِنِعْمَتِ اللهِ هُمْ يَكْفُرُونَ</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Rectangle 1"/>
          <p:cNvSpPr>
            <a:spLocks noChangeArrowheads="1"/>
          </p:cNvSpPr>
          <p:nvPr/>
        </p:nvSpPr>
        <p:spPr bwMode="auto">
          <a:xfrm>
            <a:off x="0" y="4005064"/>
            <a:ext cx="9144000" cy="2677656"/>
          </a:xfrm>
          <a:prstGeom prst="rect">
            <a:avLst/>
          </a:prstGeom>
          <a:solidFill>
            <a:srgbClr val="00B0F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Dan Allah</a:t>
            </a:r>
            <a:r>
              <a:rPr kumimoji="0" lang="en-US" sz="2400" b="1" i="0" u="none" strike="noStrike" cap="none" normalizeH="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menjadikan</a:t>
            </a:r>
            <a:r>
              <a:rPr kumimoji="0" lang="en-US" sz="2400" b="1" i="0" u="none" strike="noStrike" cap="none" normalizeH="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kamu</a:t>
            </a:r>
            <a:r>
              <a:rPr kumimoji="0" lang="en-US" sz="2400" b="1" i="0" u="none" strike="noStrike" cap="none" normalizeH="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dari</a:t>
            </a:r>
            <a:r>
              <a:rPr kumimoji="0" lang="en-US" sz="2400" b="1" i="0" u="none" strike="noStrike" cap="none" normalizeH="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kamu</a:t>
            </a:r>
            <a:r>
              <a:rPr kumimoji="0" lang="en-US" sz="2400" b="1" i="0" u="none" strike="noStrike" cap="none" normalizeH="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sendiri</a:t>
            </a:r>
            <a:r>
              <a:rPr kumimoji="0" lang="en-US" sz="2400" b="1" i="0" u="none" strike="noStrike" cap="none" normalizeH="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pasangan-pasangan</a:t>
            </a:r>
            <a:r>
              <a:rPr kumimoji="0" lang="en-US" sz="2400" b="1" i="0" u="none" strike="noStrike" cap="none" normalizeH="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isteri</a:t>
            </a:r>
            <a:r>
              <a:rPr kumimoji="0" lang="en-US" sz="2400" b="1" i="0" u="none" strike="noStrike" cap="none" normalizeH="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dan</a:t>
            </a:r>
            <a:r>
              <a:rPr kumimoji="0" lang="en-US" sz="2400" b="1" i="0" u="none" strike="noStrike" cap="none" normalizeH="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dijadikan</a:t>
            </a:r>
            <a:r>
              <a:rPr kumimoji="0" lang="en-US" sz="2400" b="1" i="0" u="none" strike="noStrike" cap="none" normalizeH="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bagi</a:t>
            </a:r>
            <a:r>
              <a:rPr kumimoji="0" lang="en-US" sz="2400" b="1" i="0" u="none" strike="noStrike" cap="none" normalizeH="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kamu</a:t>
            </a:r>
            <a:r>
              <a:rPr kumimoji="0" lang="en-US" sz="2400" b="1" i="0" u="none" strike="noStrike" cap="none" normalizeH="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dari</a:t>
            </a:r>
            <a:r>
              <a:rPr kumimoji="0" lang="en-US" sz="2400" b="1" i="0" u="none" strike="noStrike" cap="none" normalizeH="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pasangan</a:t>
            </a:r>
            <a:r>
              <a:rPr kumimoji="0" lang="en-US" sz="2400" b="1" i="0" u="none" strike="noStrike" cap="none" normalizeH="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kamu</a:t>
            </a:r>
            <a:r>
              <a:rPr kumimoji="0" lang="en-US" sz="2400" b="1" i="0" u="none" strike="noStrike" cap="none" normalizeH="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anak-anak</a:t>
            </a:r>
            <a:r>
              <a:rPr kumimoji="0" lang="en-US" sz="2400" b="1" i="0" u="none" strike="noStrike" cap="none" normalizeH="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dan</a:t>
            </a:r>
            <a:r>
              <a:rPr kumimoji="0" lang="en-US" sz="2400" b="1" i="0" u="none" strike="noStrike" cap="none" normalizeH="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cucu</a:t>
            </a:r>
            <a:r>
              <a:rPr kumimoji="0" lang="en-US" sz="2400" b="1" i="0" u="none" strike="noStrike" cap="none" normalizeH="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cicit</a:t>
            </a:r>
            <a:r>
              <a:rPr kumimoji="0" lang="en-US" sz="2400" b="1" i="0" u="none" strike="noStrike" cap="none" normalizeH="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serta</a:t>
            </a:r>
            <a:r>
              <a:rPr kumimoji="0" lang="en-US" sz="2400" b="1" i="0" u="none" strike="noStrike" cap="none" normalizeH="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dikurniakan</a:t>
            </a:r>
            <a:r>
              <a:rPr kumimoji="0" lang="en-US" sz="2400" b="1" i="0" u="none" strike="noStrike" cap="none" normalizeH="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kepada</a:t>
            </a:r>
            <a:r>
              <a:rPr kumimoji="0" lang="en-US" sz="2400" b="1" i="0" u="none" strike="noStrike" cap="none" normalizeH="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kamu</a:t>
            </a:r>
            <a:r>
              <a:rPr kumimoji="0" lang="en-US" sz="2400" b="1" i="0" u="none" strike="noStrike" cap="none" normalizeH="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dari</a:t>
            </a:r>
            <a:r>
              <a:rPr kumimoji="0" lang="en-US" sz="2400" b="1" i="0" u="none" strike="noStrike" cap="none" normalizeH="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benda-benda</a:t>
            </a:r>
            <a:r>
              <a:rPr kumimoji="0" lang="en-US" sz="2400" b="1" i="0" u="none" strike="noStrike" cap="none" normalizeH="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yang </a:t>
            </a:r>
            <a:r>
              <a:rPr kumimoji="0" lang="en-US" sz="2400" b="1" i="0" u="none" strike="noStrike" cap="none" normalizeH="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baik</a:t>
            </a:r>
            <a:r>
              <a:rPr kumimoji="0" lang="en-US" sz="2400" b="1" i="0" u="none" strike="noStrike" cap="none" normalizeH="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lagi</a:t>
            </a:r>
            <a:r>
              <a:rPr kumimoji="0" lang="en-US" sz="2400" b="1" i="0" u="none" strike="noStrike" cap="none" normalizeH="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halal</a:t>
            </a:r>
            <a:r>
              <a:rPr kumimoji="0" lang="en-US" sz="2400" b="1" i="0" u="none" strike="noStrike" cap="none" normalizeH="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maka</a:t>
            </a:r>
            <a:r>
              <a:rPr kumimoji="0" lang="en-US" sz="2400" b="1" i="0" u="none" strike="noStrike" cap="none" normalizeH="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patutkah</a:t>
            </a:r>
            <a:r>
              <a:rPr kumimoji="0" lang="en-US" sz="2400" b="1" i="0" u="none" strike="noStrike" cap="none" normalizeH="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mereka</a:t>
            </a:r>
            <a:r>
              <a:rPr kumimoji="0" lang="en-US" sz="2400" b="1" i="0" u="none" strike="noStrike" cap="none" normalizeH="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(yang </a:t>
            </a:r>
            <a:r>
              <a:rPr kumimoji="0" lang="en-US" sz="2400" b="1" i="0" u="none" strike="noStrike" cap="none" normalizeH="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ingkar</a:t>
            </a:r>
            <a:r>
              <a:rPr kumimoji="0" lang="en-US" sz="2400" b="1" i="0" u="none" strike="noStrike" cap="none" normalizeH="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itu</a:t>
            </a:r>
            <a:r>
              <a:rPr kumimoji="0" lang="en-US" sz="2400" b="1" i="0" u="none" strike="noStrike" cap="none" normalizeH="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percaya</a:t>
            </a:r>
            <a:r>
              <a:rPr kumimoji="0" lang="en-US" sz="2400" b="1" i="0" u="none" strike="noStrike" cap="none" normalizeH="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kepada</a:t>
            </a:r>
            <a:r>
              <a:rPr kumimoji="0" lang="en-US" sz="2400" b="1" i="0" u="none" strike="noStrike" cap="none" normalizeH="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perkara</a:t>
            </a:r>
            <a:r>
              <a:rPr kumimoji="0" lang="en-US" sz="2400" b="1" i="0" u="none" strike="noStrike" cap="none" normalizeH="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yang </a:t>
            </a:r>
            <a:r>
              <a:rPr kumimoji="0" lang="en-US" sz="2400" b="1" i="0" u="none" strike="noStrike" cap="none" normalizeH="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salah</a:t>
            </a:r>
            <a:r>
              <a:rPr kumimoji="0" lang="en-US" sz="2400" b="1" i="0" u="none" strike="noStrike" cap="none" normalizeH="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penyembah</a:t>
            </a:r>
            <a:r>
              <a:rPr kumimoji="0" lang="en-US" sz="2400" b="1" i="0" u="none" strike="noStrike" cap="none" normalizeH="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berhala</a:t>
            </a:r>
            <a:r>
              <a:rPr kumimoji="0" lang="en-US" sz="2400" b="1" i="0" u="none" strike="noStrike" cap="none" normalizeH="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dan</a:t>
            </a:r>
            <a:r>
              <a:rPr kumimoji="0" lang="en-US" sz="2400" b="1" i="0" u="none" strike="noStrike" cap="none" normalizeH="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mereka</a:t>
            </a:r>
            <a:r>
              <a:rPr kumimoji="0" lang="en-US" sz="2400" b="1" i="0" u="none" strike="noStrike" cap="none" normalizeH="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kufur</a:t>
            </a:r>
            <a:r>
              <a:rPr kumimoji="0" lang="en-US" sz="2400" b="1" i="0" u="none" strike="noStrike" cap="none" normalizeH="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pula </a:t>
            </a:r>
            <a:r>
              <a:rPr kumimoji="0" lang="en-US" sz="2400" b="1" i="0" u="none" strike="noStrike" cap="none" normalizeH="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akan</a:t>
            </a:r>
            <a:r>
              <a:rPr kumimoji="0" lang="en-US" sz="2400" b="1" i="0" u="none" strike="noStrike" cap="none" normalizeH="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nikmat</a:t>
            </a:r>
            <a:r>
              <a:rPr kumimoji="0" lang="en-US" sz="2400" b="1" i="0" u="none" strike="noStrike" cap="none" normalizeH="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Allah?”</a:t>
            </a:r>
            <a:endParaRPr kumimoji="0" lang="en-US" sz="28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xmlns="" val="456103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793</TotalTime>
  <Words>1307</Words>
  <Application>Microsoft Office PowerPoint</Application>
  <PresentationFormat>On-screen Show (4:3)</PresentationFormat>
  <Paragraphs>147</Paragraphs>
  <Slides>41</Slides>
  <Notes>0</Notes>
  <HiddenSlides>0</HiddenSlides>
  <MMClips>0</MMClips>
  <ScaleCrop>false</ScaleCrop>
  <HeadingPairs>
    <vt:vector size="4" baseType="variant">
      <vt:variant>
        <vt:lpstr>Theme</vt:lpstr>
      </vt:variant>
      <vt:variant>
        <vt:i4>3</vt:i4>
      </vt:variant>
      <vt:variant>
        <vt:lpstr>Slide Titles</vt:lpstr>
      </vt:variant>
      <vt:variant>
        <vt:i4>41</vt:i4>
      </vt:variant>
    </vt:vector>
  </HeadingPairs>
  <TitlesOfParts>
    <vt:vector size="44" baseType="lpstr">
      <vt:lpstr>Office Theme</vt:lpstr>
      <vt:lpstr>3_Office Theme</vt:lpstr>
      <vt:lpstr>2_Office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IB</dc:creator>
  <cp:lastModifiedBy>Dell</cp:lastModifiedBy>
  <cp:revision>22</cp:revision>
  <dcterms:created xsi:type="dcterms:W3CDTF">2013-01-15T14:07:43Z</dcterms:created>
  <dcterms:modified xsi:type="dcterms:W3CDTF">2013-03-07T04:23:10Z</dcterms:modified>
</cp:coreProperties>
</file>